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5" r:id="rId2"/>
    <p:sldId id="256" r:id="rId3"/>
    <p:sldId id="257" r:id="rId4"/>
    <p:sldId id="258" r:id="rId5"/>
    <p:sldId id="263" r:id="rId6"/>
    <p:sldId id="259" r:id="rId7"/>
    <p:sldId id="260" r:id="rId8"/>
    <p:sldId id="261" r:id="rId9"/>
    <p:sldId id="262" r:id="rId10"/>
    <p:sldId id="266" r:id="rId11"/>
    <p:sldId id="267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68" r:id="rId20"/>
    <p:sldId id="269" r:id="rId21"/>
    <p:sldId id="270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8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02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08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cveto4ek49@list.ru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92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4664"/>
            <a:ext cx="60841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 fontAlgn="base">
              <a:spcAft>
                <a:spcPts val="0"/>
              </a:spcAft>
            </a:pPr>
            <a:r>
              <a:rPr lang="ru-RU" dirty="0">
                <a:ea typeface="Times New Roman"/>
              </a:rPr>
              <a:t> </a:t>
            </a:r>
            <a:r>
              <a:rPr lang="ru-RU" sz="2800" b="1" u="sng" dirty="0" smtClean="0">
                <a:solidFill>
                  <a:srgbClr val="FF0000"/>
                </a:solidFill>
                <a:ea typeface="Times New Roman"/>
              </a:rPr>
              <a:t>О </a:t>
            </a:r>
            <a:r>
              <a:rPr lang="ru-RU" sz="2800" b="1" u="sng" dirty="0">
                <a:solidFill>
                  <a:srgbClr val="FF0000"/>
                </a:solidFill>
                <a:ea typeface="Times New Roman"/>
              </a:rPr>
              <a:t>требованиях </a:t>
            </a:r>
            <a:r>
              <a:rPr lang="ru-RU" sz="2800" b="1" u="sng" dirty="0" smtClean="0">
                <a:solidFill>
                  <a:srgbClr val="FF0000"/>
                </a:solidFill>
                <a:ea typeface="Times New Roman"/>
              </a:rPr>
              <a:t>к </a:t>
            </a:r>
            <a:r>
              <a:rPr lang="ru-RU" sz="2800" b="1" u="sng" dirty="0">
                <a:solidFill>
                  <a:srgbClr val="FF0000"/>
                </a:solidFill>
                <a:ea typeface="Times New Roman"/>
              </a:rPr>
              <a:t>результатам освоения Программы</a:t>
            </a:r>
          </a:p>
          <a:p>
            <a:pPr indent="449580" algn="ctr" fontAlgn="base">
              <a:spcAft>
                <a:spcPts val="0"/>
              </a:spcAft>
            </a:pPr>
            <a:endParaRPr lang="ru-RU" sz="2800" b="1" dirty="0" smtClean="0">
              <a:solidFill>
                <a:srgbClr val="FF0000"/>
              </a:solidFill>
              <a:ea typeface="Times New Roman"/>
            </a:endParaRPr>
          </a:p>
          <a:p>
            <a:pPr indent="449580" algn="just" fontAlgn="base">
              <a:spcAft>
                <a:spcPts val="0"/>
              </a:spcAft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Это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целевые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ориентиры</a:t>
            </a:r>
          </a:p>
          <a:p>
            <a:pPr indent="449580" fontAlgn="base"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  <a:ea typeface="Times New Roman"/>
              </a:rPr>
              <a:t>•  </a:t>
            </a:r>
            <a:r>
              <a:rPr lang="ru-RU" sz="2800" b="1" dirty="0">
                <a:solidFill>
                  <a:srgbClr val="FF0000"/>
                </a:solidFill>
                <a:ea typeface="Times New Roman"/>
              </a:rPr>
              <a:t>целевые ориентиры образования в младенческом и раннем возрасте;</a:t>
            </a:r>
          </a:p>
          <a:p>
            <a:endParaRPr lang="ru-RU" sz="2800" b="1" dirty="0" smtClean="0">
              <a:solidFill>
                <a:srgbClr val="FF0000"/>
              </a:solidFill>
              <a:ea typeface="Calibri"/>
              <a:cs typeface="Times New Roman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ea typeface="Calibri"/>
                <a:cs typeface="Times New Roman"/>
              </a:rPr>
              <a:t>•  </a:t>
            </a:r>
            <a:r>
              <a:rPr lang="ru-RU" sz="2800" b="1" dirty="0">
                <a:solidFill>
                  <a:srgbClr val="FF0000"/>
                </a:solidFill>
                <a:ea typeface="Calibri"/>
                <a:cs typeface="Times New Roman"/>
              </a:rPr>
              <a:t>целевые ориентиры на этапе завершения дошкольного образования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659" y="620688"/>
            <a:ext cx="7774773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 fontAlgn="base"/>
            <a:r>
              <a:rPr lang="ru-RU" sz="2000" b="1" u="sng" dirty="0">
                <a:solidFill>
                  <a:schemeClr val="accent6">
                    <a:lumMod val="50000"/>
                  </a:schemeClr>
                </a:solidFill>
                <a:ea typeface="Times New Roman"/>
              </a:rPr>
              <a:t>К началу дошкольного возраста (к 3 годам)</a:t>
            </a:r>
          </a:p>
          <a:p>
            <a:pPr marL="342900" lvl="0" indent="-342900" algn="just" fontAlgn="base">
              <a:buFont typeface="Symbol"/>
              <a:buChar char=""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a typeface="Times New Roman"/>
              </a:rPr>
              <a:t>ребенок  интересуется окружающими предметами и активно действует с ними; эмоционально вовлечен в действия с игрушками и другими предметами, стремится проявлять настойчивость в достижении результата своих действий;</a:t>
            </a:r>
          </a:p>
          <a:p>
            <a:pPr marL="342900" lvl="0" indent="-342900" algn="just" fontAlgn="base">
              <a:buFont typeface="Symbol"/>
              <a:buChar char=""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a typeface="Times New Roman"/>
              </a:rPr>
              <a:t>использует специфические, культурно фиксированные  предметные действия, знает назначение бытовых предметов (ложки, расчёски, карандаша и пр.)  и умеет пользоваться ими. Владеет простейшими навыками самообслуживания; стремится проявлять самостоятельность в бытовом и игровом поведении;</a:t>
            </a:r>
          </a:p>
          <a:p>
            <a:pPr marL="342900" lvl="0" indent="-342900" algn="just" fontAlgn="base">
              <a:buFont typeface="Symbol"/>
              <a:buChar char=""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a typeface="Times New Roman"/>
              </a:rPr>
              <a:t>владеет активной и пассивной речью, включённой в общение; может обращаться с вопросами и просьбами, понимает речь взрослых; знает названия окружающих предметов и игрушек;</a:t>
            </a:r>
          </a:p>
          <a:p>
            <a:pPr marL="342900" lvl="0" indent="-342900" algn="just" fontAlgn="base">
              <a:buFont typeface="Symbol"/>
              <a:buChar char=""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a typeface="Times New Roman"/>
              </a:rPr>
              <a:t>стремится к общению со взрослыми и активно подражает им в  движениях и действиях; появляются игры, в которых ребенок воспроизводит действия взрослого;</a:t>
            </a:r>
          </a:p>
          <a:p>
            <a:pPr marL="342900" lvl="0" indent="-342900" algn="just" fontAlgn="base">
              <a:buFont typeface="Symbol"/>
              <a:buChar char=""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a typeface="Times New Roman"/>
              </a:rPr>
              <a:t>проявляет интерес к сверстникам; наблюдает за их действиями и подражает им;</a:t>
            </a:r>
          </a:p>
          <a:p>
            <a:pPr marL="342900" lvl="0" indent="-342900" algn="just" fontAlgn="base">
              <a:buFont typeface="Symbol"/>
              <a:buChar char=""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a typeface="Times New Roman"/>
              </a:rPr>
              <a:t>ребенок обладает интересом к стихам, песням и сказкам, рассматриванию картинки, стремится двигаться под музыку; проявляет эмоциональный  отклик на различные произведения культуры и искусства;</a:t>
            </a:r>
          </a:p>
          <a:p>
            <a:pPr marL="342900" lvl="0" indent="-342900" algn="just" fontAlgn="base">
              <a:buFont typeface="Symbol"/>
              <a:buChar char=""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a typeface="Times New Roman"/>
              </a:rPr>
              <a:t>у ребёнка развита крупная моторика, он стремится осваивать различные виды движения (бег, лазанье, перешагивание и пр.).</a:t>
            </a:r>
          </a:p>
        </p:txBody>
      </p:sp>
    </p:spTree>
    <p:extLst>
      <p:ext uri="{BB962C8B-B14F-4D97-AF65-F5344CB8AC3E}">
        <p14:creationId xmlns:p14="http://schemas.microsoft.com/office/powerpoint/2010/main" val="292567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4201" b="8807"/>
          <a:stretch/>
        </p:blipFill>
        <p:spPr bwMode="auto">
          <a:xfrm>
            <a:off x="0" y="-1"/>
            <a:ext cx="9144000" cy="6964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8323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5127" b="9300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91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" t="6322" b="9698"/>
          <a:stretch/>
        </p:blipFill>
        <p:spPr bwMode="auto">
          <a:xfrm>
            <a:off x="-46671" y="0"/>
            <a:ext cx="91906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52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8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4929" b="8504"/>
          <a:stretch/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1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52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20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836712"/>
            <a:ext cx="799288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 fontAlgn="base"/>
            <a:r>
              <a:rPr lang="ru-RU" sz="2000" b="1" u="sng" dirty="0">
                <a:solidFill>
                  <a:schemeClr val="accent6">
                    <a:lumMod val="50000"/>
                  </a:schemeClr>
                </a:solidFill>
                <a:ea typeface="Times New Roman"/>
              </a:rPr>
              <a:t>К завершению дошкольного образования  (к 7 годам):</a:t>
            </a:r>
          </a:p>
          <a:p>
            <a:pPr marL="342900" lvl="0" indent="-342900" algn="just" fontAlgn="base">
              <a:buFont typeface="Symbol"/>
              <a:buChar char=""/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ea typeface="Times New Roman"/>
              </a:rPr>
              <a:t>ребёнок овладевает основными культурными способами деятельности, проявляет инициативу и самостоятельность в разных видах деятельности – игре, общении, конструировании и др.; способен выбирать себе род занятий, участников по совместной деятельности;</a:t>
            </a:r>
          </a:p>
          <a:p>
            <a:pPr marL="342900" lvl="0" indent="-342900" algn="just" fontAlgn="base">
              <a:buFont typeface="Symbol"/>
              <a:buChar char=""/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ea typeface="Times New Roman"/>
              </a:rPr>
              <a:t>ребёнок обладает установкой положительного отношения к миру, другим людям и самому себе, обладает чувством собственного достоинства; активно взаимодействует со сверстниками и взрослыми, участвует в совместных играх. Способен договариваться, учитывать интересы и чувства других, сопереживать неудачам и </a:t>
            </a:r>
            <a:r>
              <a:rPr lang="ru-RU" sz="1700" dirty="0" err="1">
                <a:solidFill>
                  <a:schemeClr val="accent6">
                    <a:lumMod val="50000"/>
                  </a:schemeClr>
                </a:solidFill>
                <a:ea typeface="Times New Roman"/>
              </a:rPr>
              <a:t>сорадоваться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ea typeface="Times New Roman"/>
              </a:rPr>
              <a:t> успехам других, адекватно проявляет свои чувства, в том числе чувство веры в себя, старается разрешать конфликты;</a:t>
            </a:r>
          </a:p>
          <a:p>
            <a:pPr marL="342900" lvl="0" indent="-342900" algn="just" fontAlgn="base">
              <a:buFont typeface="Symbol"/>
              <a:buChar char=""/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ea typeface="Times New Roman"/>
              </a:rPr>
              <a:t>ребёнок обладает развитым воображением, которое реализуется в разных видах деятельности, и, прежде всего, в игре; ребёнок владеет разными формами и видами игры, различает условную и реальную ситуации, умеет подчиняться разным правилам и социальным нормам; </a:t>
            </a:r>
          </a:p>
          <a:p>
            <a:pPr marL="342900" lvl="0" indent="-342900" algn="just" fontAlgn="base">
              <a:buFont typeface="Symbol"/>
              <a:buChar char=""/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ea typeface="Times New Roman"/>
              </a:rPr>
              <a:t>ребёнок достаточно хорошо владеет устной речью, может выражать свои мысли и желания, может использовать речь для выражения своих мыслей, чувств и желаний, построения речевого высказывания в ситуации общения, может выделять звуки в словах, у ребёнка складываются предпосылки грамотности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ea typeface="Times New Roman"/>
              </a:rPr>
              <a:t>;</a:t>
            </a:r>
            <a:endParaRPr lang="ru-RU" sz="1700" dirty="0">
              <a:solidFill>
                <a:schemeClr val="accent6">
                  <a:lumMod val="50000"/>
                </a:schemeClr>
              </a:solidFill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818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3341" y="764704"/>
            <a:ext cx="6777318" cy="2355015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Школьное обучение никогда не</a:t>
            </a:r>
            <a:r>
              <a:rPr lang="ru-RU" sz="3200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</a:b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начинается с пустого места, а всегда</a:t>
            </a:r>
            <a:r>
              <a:rPr lang="ru-RU" sz="3200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</a:b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опирается на определённую стадию</a:t>
            </a:r>
            <a:r>
              <a:rPr lang="ru-RU" sz="3200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</a:br>
            <a:r>
              <a:rPr lang="ru-RU" sz="3200" dirty="0">
                <a:solidFill>
                  <a:srgbClr val="FFFF00"/>
                </a:solidFill>
                <a:latin typeface="Times New Roman"/>
                <a:ea typeface="Calibri"/>
              </a:rPr>
              <a:t>развития, проделанную ребёнком»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4149080"/>
            <a:ext cx="3587459" cy="1111542"/>
          </a:xfrm>
        </p:spPr>
        <p:txBody>
          <a:bodyPr>
            <a:normAutofit fontScale="92500" lnSpcReduction="20000"/>
          </a:bodyPr>
          <a:lstStyle/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pPr algn="r"/>
            <a:r>
              <a:rPr lang="ru-RU" dirty="0" smtClean="0">
                <a:latin typeface="Times New Roman"/>
                <a:ea typeface="Calibri"/>
              </a:rPr>
              <a:t>Лев  </a:t>
            </a:r>
            <a:r>
              <a:rPr lang="ru-RU" dirty="0">
                <a:latin typeface="Times New Roman"/>
                <a:ea typeface="Calibri"/>
              </a:rPr>
              <a:t>Семенович Выготский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193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908720"/>
            <a:ext cx="73448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buFont typeface="Symbol"/>
              <a:buChar char="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/>
              </a:rPr>
              <a:t>у ребёнка развита крупная и мелкая моторика; он подвижен, вынослив, владеет основными движениями, может контролировать свои движения и управлять ими; </a:t>
            </a:r>
          </a:p>
          <a:p>
            <a:pPr marL="342900" lvl="0" indent="-342900" algn="just" fontAlgn="base">
              <a:buFont typeface="Symbol"/>
              <a:buChar char="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/>
              </a:rPr>
              <a:t>ребёнок способен к волевым усилиям, может следовать социальным нормам поведения и правилам в разных видах деятельности, во взаимоотношениях со взрослыми и сверстниками, может соблюдать правила безопасного поведения и личной гигиены; </a:t>
            </a:r>
          </a:p>
          <a:p>
            <a:pPr marL="342900" lvl="0" indent="-342900" algn="just" fontAlgn="base">
              <a:buFont typeface="Symbol"/>
              <a:buChar char="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/>
              </a:rPr>
              <a:t>ребёнок проявляет любознательность, задаёт вопросы взрослым и сверстникам, интересуется причинно-следственными связями, пытается самостоятельно придумывать объяснения явлениям природы и поступкам людей; склонен наблюдать, экспериментировать. Обладает начальными знаниями о себе, о природном и социальном мире, в котором он живёт; знаком с произведениями детской литературы, обладает элементарными представлениями из области живой природы, естествознания, математики, истории и т.п.; ребёнок способен к принятию собственных решений, опираясь на свои знания и умения в различных видах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621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70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33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15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26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8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33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4" b="9898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6546" y="836712"/>
            <a:ext cx="5985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ctr" fontAlgn="base"/>
            <a:r>
              <a:rPr lang="ru-RU" sz="2400" b="1" dirty="0">
                <a:solidFill>
                  <a:schemeClr val="accent1"/>
                </a:solidFill>
                <a:ea typeface="Times New Roman"/>
              </a:rPr>
              <a:t>О требованиях к работе с  родителями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844824"/>
            <a:ext cx="842493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 fontAlgn="base">
              <a:spcAft>
                <a:spcPts val="0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Родители (законные представители) должны принимать участие в разработке части образовательной Программы Организации, формируемой участниками образовательных отношений с учётом образовательных потребностей, интересов и мотивов детей, членов их семей и педагогов.</a:t>
            </a:r>
          </a:p>
          <a:p>
            <a:pPr indent="449580" algn="just" fontAlgn="base">
              <a:spcAft>
                <a:spcPts val="0"/>
              </a:spcAft>
            </a:pPr>
            <a:r>
              <a:rPr lang="ru-RU" dirty="0">
                <a:ea typeface="Times New Roman"/>
              </a:rPr>
              <a:t> </a:t>
            </a:r>
            <a:endParaRPr lang="ru-RU" sz="1600" dirty="0"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59964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764704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 fontAlgn="base">
              <a:spcAft>
                <a:spcPts val="0"/>
              </a:spcAft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В соответствии с ФГОС ДО Организация обязана: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12776"/>
            <a:ext cx="849694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 fontAlgn="base">
              <a:spcAft>
                <a:spcPts val="0"/>
              </a:spcAft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•	информировать родителей (законных представителей) и общественность относительно целей  дошкольного  образования,  общих для всего образовательного пространства Российской Федерации, а также о Программе, и не только семье, но и всем заинтересованным лицам, вовлечённым в  образовательную деятельность;</a:t>
            </a:r>
          </a:p>
          <a:p>
            <a:pPr indent="449580" algn="just" fontAlgn="base">
              <a:spcAft>
                <a:spcPts val="0"/>
              </a:spcAft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•	обеспечить открытость дошкольного образования;</a:t>
            </a:r>
          </a:p>
          <a:p>
            <a:pPr indent="449580" algn="just" fontAlgn="base">
              <a:spcAft>
                <a:spcPts val="0"/>
              </a:spcAft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•	создавать условия для участия родителей (законных представителей) в образовательной деятельности;</a:t>
            </a:r>
          </a:p>
          <a:p>
            <a:pPr indent="449580" algn="just" fontAlgn="base">
              <a:spcAft>
                <a:spcPts val="0"/>
              </a:spcAft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•	поддерживать родителей (законных представителей) в воспитании детей, охране и укреплении их  здоровья;</a:t>
            </a:r>
          </a:p>
          <a:p>
            <a:pPr indent="449580" algn="just" fontAlgn="base">
              <a:spcAft>
                <a:spcPts val="0"/>
              </a:spcAft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•	обеспечить вовлечение семей непосредственно в образовательную деятельность, в том числе посредством создания образовательных проектов совместно с семьёй на основе выявления потребностей и поддержки образовательных инициатив семьи;</a:t>
            </a:r>
          </a:p>
          <a:p>
            <a:pPr indent="449580" algn="just" fontAlgn="base">
              <a:spcAft>
                <a:spcPts val="0"/>
              </a:spcAft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•	создавать условия для взрослых по поиску, использованию материалов, обеспечивающих реализацию Программы, в том числе в информационной среде, а также для обсуждения с родителями (законными представителями) детей вопросов, связанных с реализацией Программы.</a:t>
            </a:r>
          </a:p>
        </p:txBody>
      </p:sp>
    </p:spTree>
    <p:extLst>
      <p:ext uri="{BB962C8B-B14F-4D97-AF65-F5344CB8AC3E}">
        <p14:creationId xmlns:p14="http://schemas.microsoft.com/office/powerpoint/2010/main" val="52521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938195" y="1196752"/>
            <a:ext cx="6798622" cy="2855890"/>
            <a:chOff x="-799434" y="-4061966"/>
            <a:chExt cx="8561632" cy="5711775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-757366" y="-4061966"/>
              <a:ext cx="8519564" cy="1376939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lvl="0" algn="ctr"/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ЕДИНАЯ ЛИНИЯ РАЗВИТИЯ РЕБЕНКА</a:t>
              </a:r>
            </a:p>
            <a:p>
              <a:endParaRPr lang="ru-RU" dirty="0"/>
            </a:p>
          </p:txBody>
        </p:sp>
        <p:sp>
          <p:nvSpPr>
            <p:cNvPr id="4" name="Скругленный прямоугольник 4"/>
            <p:cNvSpPr/>
            <p:nvPr/>
          </p:nvSpPr>
          <p:spPr>
            <a:xfrm>
              <a:off x="-799434" y="353528"/>
              <a:ext cx="4301849" cy="12962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187624" y="4052642"/>
            <a:ext cx="2592288" cy="1226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ДОУ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10569" y="4052642"/>
            <a:ext cx="2448272" cy="1226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НОО</a:t>
            </a:r>
            <a:endParaRPr lang="ru-RU" sz="2400" b="1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5364088" y="1885222"/>
            <a:ext cx="936104" cy="21674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2843808" y="1885222"/>
            <a:ext cx="720080" cy="21674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3804081" y="4650964"/>
            <a:ext cx="170648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23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" t="4729" b="8903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38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7" b="8902"/>
          <a:stretch/>
        </p:blipFill>
        <p:spPr bwMode="auto">
          <a:xfrm>
            <a:off x="0" y="3174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0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2" b="8703"/>
          <a:stretch/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636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76672"/>
            <a:ext cx="4572000" cy="522296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ctr" fontAlgn="base">
              <a:spcAft>
                <a:spcPts val="0"/>
              </a:spcAft>
            </a:pPr>
            <a:r>
              <a:rPr lang="ru-RU" b="1" dirty="0">
                <a:solidFill>
                  <a:srgbClr val="00B0F0"/>
                </a:solidFill>
                <a:ea typeface="Times New Roman"/>
              </a:rPr>
              <a:t>Сайт Министерства образования и науки РФ: </a:t>
            </a:r>
          </a:p>
          <a:p>
            <a:pPr indent="449580" algn="just" fontAlgn="base">
              <a:spcAft>
                <a:spcPts val="0"/>
              </a:spcAft>
            </a:pPr>
            <a:endParaRPr lang="ru-RU" b="1" dirty="0" smtClean="0">
              <a:solidFill>
                <a:srgbClr val="2602BE"/>
              </a:solidFill>
              <a:ea typeface="Times New Roman"/>
            </a:endParaRPr>
          </a:p>
          <a:p>
            <a:pPr indent="449580" algn="just" fontAlgn="base">
              <a:spcAft>
                <a:spcPts val="0"/>
              </a:spcAft>
            </a:pPr>
            <a:r>
              <a:rPr lang="ru-RU" b="1" dirty="0" smtClean="0">
                <a:solidFill>
                  <a:srgbClr val="2602BE"/>
                </a:solidFill>
                <a:ea typeface="Times New Roman"/>
              </a:rPr>
              <a:t>http</a:t>
            </a:r>
            <a:r>
              <a:rPr lang="ru-RU" b="1" dirty="0">
                <a:solidFill>
                  <a:srgbClr val="2602BE"/>
                </a:solidFill>
                <a:ea typeface="Times New Roman"/>
              </a:rPr>
              <a:t>://mon.gov.ru/dok/fgos/7195/</a:t>
            </a:r>
            <a:br>
              <a:rPr lang="ru-RU" b="1" dirty="0">
                <a:solidFill>
                  <a:srgbClr val="2602BE"/>
                </a:solidFill>
                <a:ea typeface="Times New Roman"/>
              </a:rPr>
            </a:br>
            <a:endParaRPr lang="ru-RU" b="1" dirty="0" smtClean="0">
              <a:solidFill>
                <a:srgbClr val="2602BE"/>
              </a:solidFill>
              <a:ea typeface="Times New Roman"/>
            </a:endParaRPr>
          </a:p>
          <a:p>
            <a:pPr indent="449580" algn="just" fontAlgn="base">
              <a:spcAft>
                <a:spcPts val="0"/>
              </a:spcAft>
            </a:pPr>
            <a:endParaRPr lang="ru-RU" b="1" dirty="0">
              <a:solidFill>
                <a:srgbClr val="2602BE"/>
              </a:solidFill>
              <a:ea typeface="Times New Roman"/>
            </a:endParaRPr>
          </a:p>
          <a:p>
            <a:pPr indent="449580" algn="ctr" fontAlgn="base">
              <a:spcAft>
                <a:spcPts val="0"/>
              </a:spcAft>
            </a:pPr>
            <a:r>
              <a:rPr lang="ru-RU" b="1" dirty="0" smtClean="0">
                <a:solidFill>
                  <a:srgbClr val="00B0F0"/>
                </a:solidFill>
                <a:ea typeface="Times New Roman"/>
              </a:rPr>
              <a:t>Сайт </a:t>
            </a:r>
            <a:r>
              <a:rPr lang="ru-RU" b="1" dirty="0">
                <a:solidFill>
                  <a:srgbClr val="00B0F0"/>
                </a:solidFill>
                <a:ea typeface="Times New Roman"/>
              </a:rPr>
              <a:t>Института стратегических исследований в образовании Российской академии образования: </a:t>
            </a:r>
          </a:p>
          <a:p>
            <a:pPr indent="449580" algn="just" fontAlgn="base">
              <a:spcAft>
                <a:spcPts val="0"/>
              </a:spcAft>
            </a:pPr>
            <a:endParaRPr lang="ru-RU" b="1" dirty="0" smtClean="0">
              <a:solidFill>
                <a:srgbClr val="2602BE"/>
              </a:solidFill>
              <a:ea typeface="Times New Roman"/>
            </a:endParaRPr>
          </a:p>
          <a:p>
            <a:pPr indent="449580" algn="just" fontAlgn="base">
              <a:spcAft>
                <a:spcPts val="0"/>
              </a:spcAft>
            </a:pPr>
            <a:r>
              <a:rPr lang="ru-RU" b="1" dirty="0" smtClean="0">
                <a:solidFill>
                  <a:srgbClr val="2602BE"/>
                </a:solidFill>
                <a:ea typeface="Times New Roman"/>
              </a:rPr>
              <a:t>http</a:t>
            </a:r>
            <a:r>
              <a:rPr lang="ru-RU" b="1" dirty="0">
                <a:solidFill>
                  <a:srgbClr val="2602BE"/>
                </a:solidFill>
                <a:ea typeface="Times New Roman"/>
              </a:rPr>
              <a:t>://www.standart.edu.ru/</a:t>
            </a:r>
          </a:p>
          <a:p>
            <a:pPr marL="9017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2602BE"/>
                </a:solidFill>
                <a:ea typeface="Calibri"/>
                <a:cs typeface="Times New Roman"/>
              </a:rPr>
              <a:t> </a:t>
            </a:r>
            <a:endParaRPr lang="ru-RU" b="1" dirty="0">
              <a:solidFill>
                <a:srgbClr val="2602BE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b="1" dirty="0">
              <a:solidFill>
                <a:srgbClr val="2602BE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B0F0"/>
                </a:solidFill>
                <a:ea typeface="Calibri"/>
                <a:cs typeface="Times New Roman"/>
              </a:rPr>
              <a:t>Адрес </a:t>
            </a:r>
            <a:r>
              <a:rPr lang="ru-RU" b="1" dirty="0">
                <a:solidFill>
                  <a:srgbClr val="00B0F0"/>
                </a:solidFill>
                <a:ea typeface="Calibri"/>
                <a:cs typeface="Times New Roman"/>
              </a:rPr>
              <a:t>сайта ДОУ </a:t>
            </a:r>
            <a:endParaRPr lang="ru-RU" b="1" dirty="0" smtClean="0">
              <a:solidFill>
                <a:srgbClr val="00B0F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u="sng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  <a:hlinkClick r:id="rId3"/>
              </a:rPr>
              <a:t>cveto</a:t>
            </a:r>
            <a:r>
              <a:rPr lang="ru-RU" sz="2400" b="1" u="sng" dirty="0">
                <a:solidFill>
                  <a:srgbClr val="FF0000"/>
                </a:solidFill>
                <a:ea typeface="Calibri"/>
                <a:cs typeface="Times New Roman"/>
                <a:hlinkClick r:id="rId3"/>
              </a:rPr>
              <a:t>4</a:t>
            </a:r>
            <a:r>
              <a:rPr lang="en-US" sz="2400" b="1" u="sng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  <a:hlinkClick r:id="rId3"/>
              </a:rPr>
              <a:t>ek</a:t>
            </a:r>
            <a:r>
              <a:rPr lang="ru-RU" sz="2400" b="1" u="sng" dirty="0">
                <a:solidFill>
                  <a:srgbClr val="FF0000"/>
                </a:solidFill>
                <a:ea typeface="Calibri"/>
                <a:cs typeface="Times New Roman"/>
                <a:hlinkClick r:id="rId3"/>
              </a:rPr>
              <a:t>49@</a:t>
            </a:r>
            <a:r>
              <a:rPr lang="en-US" sz="2400" b="1" u="sng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  <a:hlinkClick r:id="rId3"/>
              </a:rPr>
              <a:t>list</a:t>
            </a:r>
            <a:r>
              <a:rPr lang="ru-RU" sz="2400" b="1" u="sng" dirty="0">
                <a:solidFill>
                  <a:srgbClr val="FF0000"/>
                </a:solidFill>
                <a:ea typeface="Calibri"/>
                <a:cs typeface="Times New Roman"/>
                <a:hlinkClick r:id="rId3"/>
              </a:rPr>
              <a:t>.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  <a:hlinkClick r:id="rId3"/>
              </a:rPr>
              <a:t>ru</a:t>
            </a:r>
            <a:endParaRPr lang="ru-RU" sz="2400" b="1" dirty="0">
              <a:solidFill>
                <a:srgbClr val="2602BE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2602BE"/>
                </a:solidFill>
                <a:ea typeface="Calibri"/>
                <a:cs typeface="Times New Roman"/>
              </a:rPr>
              <a:t>форум</a:t>
            </a:r>
            <a:endParaRPr lang="ru-RU" b="1" dirty="0">
              <a:solidFill>
                <a:srgbClr val="2602BE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5294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36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692697"/>
            <a:ext cx="720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ЭКСПРЕСС-ИССЛЕДОВАНИЕ (ЛЕТО 2012 г.): 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«ЧТО ЖДУТ ОТ ОС?»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7863" y="1225551"/>
            <a:ext cx="2023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ВОСПИТАТЕЛИ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94215" y="1398959"/>
            <a:ext cx="648072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3464" lvl="0" indent="-283464" algn="just">
              <a:buFont typeface="Arial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Обеспечение безопасности;</a:t>
            </a:r>
          </a:p>
          <a:p>
            <a:pPr marL="283464" lvl="0" indent="-283464" algn="just">
              <a:buFont typeface="Arial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родителей более толерантного отношения к педагогу ДОО;</a:t>
            </a:r>
          </a:p>
          <a:p>
            <a:pPr marL="283464" lvl="0" indent="-283464" algn="just">
              <a:buFont typeface="Arial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снижение документооборота;</a:t>
            </a:r>
          </a:p>
          <a:p>
            <a:pPr marL="283464" lvl="0" indent="-283464" algn="just">
              <a:buFont typeface="Arial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больше доступных образовательных программ;</a:t>
            </a:r>
          </a:p>
          <a:p>
            <a:pPr marL="283464" lvl="0" indent="-283464" algn="just">
              <a:buFont typeface="Arial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 читать, ни писать в д/с не нужно. Для этого есть школа;</a:t>
            </a:r>
          </a:p>
          <a:p>
            <a:pPr marL="283464" lvl="0" indent="-283464" algn="just">
              <a:buFont typeface="Arial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готовить к школе нужно, но акцент делать на формировании ВПФ;</a:t>
            </a:r>
          </a:p>
          <a:p>
            <a:pPr marL="283464" lvl="0" indent="-283464" algn="just">
              <a:buFont typeface="Arial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ПК: есть желание, готовы учиться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3887" y="2814731"/>
            <a:ext cx="1681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t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УЧИТЕЛЯ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95126" y="3154078"/>
            <a:ext cx="5886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3464" lvl="0" indent="-283464" algn="just" fontAlgn="t">
              <a:buFont typeface="Arial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Хотят послушного, подготовленного ребенка, </a:t>
            </a:r>
          </a:p>
          <a:p>
            <a:pPr marL="283464" lvl="0" indent="-283464" algn="just" fontAlgn="t">
              <a:buFont typeface="Arial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который пришел в 1 класс с умением читать, писать печатными буквами, умеет считать до 5 или 10,</a:t>
            </a:r>
          </a:p>
          <a:p>
            <a:pPr marL="283464" lvl="0" indent="-283464" algn="just" fontAlgn="t">
              <a:buFont typeface="Arial" pitchFamily="34" charset="0"/>
              <a:buChar char="•"/>
            </a:pPr>
            <a:r>
              <a:rPr lang="ru-RU" sz="1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идеального ребенка!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3464" lvl="0" indent="-283464" algn="just" fontAlgn="t">
              <a:buFont typeface="Arial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главное – подготовленного к школьному обучению!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49140" y="4299844"/>
            <a:ext cx="1486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t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4511259"/>
            <a:ext cx="705678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472" lvl="0" indent="-347472" fontAlgn="t">
              <a:buFont typeface="Arial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раннее и ускоренное развитие (кружки с 3-х лет, перегружен занятиями, на игру нет времени). 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ведет к неврозу.</a:t>
            </a:r>
          </a:p>
          <a:p>
            <a:pPr marL="347472" lvl="0" indent="-347472" fontAlgn="t">
              <a:buFont typeface="Arial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 должно лежать на обществе, государстве (мы родили – вы воспитывайте).</a:t>
            </a:r>
          </a:p>
          <a:p>
            <a:pPr lvl="0" fontAlgn="t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главное – сохранить здоровье (чтобы не болел!).</a:t>
            </a:r>
          </a:p>
          <a:p>
            <a:pPr marL="347472" lvl="0" indent="-347472" fontAlgn="t">
              <a:buFont typeface="Arial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Помимо образовательной программы развивать в других областях (лепка, танцы, рисование и пр.)</a:t>
            </a:r>
          </a:p>
        </p:txBody>
      </p:sp>
    </p:spTree>
    <p:extLst>
      <p:ext uri="{BB962C8B-B14F-4D97-AF65-F5344CB8AC3E}">
        <p14:creationId xmlns:p14="http://schemas.microsoft.com/office/powerpoint/2010/main" val="336410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0" r="-2010"/>
          <a:stretch/>
        </p:blipFill>
        <p:spPr bwMode="auto">
          <a:xfrm>
            <a:off x="-35483" y="122830"/>
            <a:ext cx="9179482" cy="6618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558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92501"/>
            <a:ext cx="6840760" cy="290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	В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основу ФГОС ДО и ФГОС НОО положена единая теоретическая основа - системно-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деятельностный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подход, который предполагает - воспитание и развитие качеств личности, формирование готовности к саморазвитию и непрерывному образованию; активную познавательную деятельность детей; построение образовательного процесса с учетом индивидуальных возрастных, психологических и физиологических особенностей обучающихся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164" y="3717032"/>
            <a:ext cx="592402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Главное предназначение ФГОС ДО и ФГОС НОО - формулировка и обеспечение устанавливаемых на федеральном уровне системы взаимосвязанных требований: к структуре, условиям и результатам реализации основных образовательных программ.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157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548680"/>
            <a:ext cx="74888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 fontAlgn="base">
              <a:spcAft>
                <a:spcPts val="0"/>
              </a:spcAft>
            </a:pPr>
            <a:r>
              <a:rPr lang="ru-RU" sz="2800" b="1" u="sng" dirty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Что же такое Стандарт? </a:t>
            </a:r>
            <a:endParaRPr lang="ru-RU" sz="2800" b="1" u="sng" dirty="0" smtClean="0">
              <a:solidFill>
                <a:schemeClr val="accent5">
                  <a:lumMod val="75000"/>
                </a:schemeClr>
              </a:solidFill>
              <a:ea typeface="Times New Roman"/>
            </a:endParaRPr>
          </a:p>
          <a:p>
            <a:pPr indent="449580" algn="just" fontAlgn="base">
              <a:spcAft>
                <a:spcPts val="0"/>
              </a:spcAft>
            </a:pPr>
            <a:endParaRPr lang="ru-RU" sz="2800" b="1" dirty="0" smtClean="0">
              <a:solidFill>
                <a:schemeClr val="accent5">
                  <a:lumMod val="75000"/>
                </a:schemeClr>
              </a:solidFill>
              <a:ea typeface="Times New Roman"/>
            </a:endParaRPr>
          </a:p>
          <a:p>
            <a:pPr indent="449580" algn="just" fontAlgn="base">
              <a:spcAft>
                <a:spcPts val="0"/>
              </a:spcAft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Стандарт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– это сумма требований:</a:t>
            </a:r>
          </a:p>
          <a:p>
            <a:pPr indent="449580" algn="just" fontAlgn="base">
              <a:spcAft>
                <a:spcPts val="0"/>
              </a:spcAft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- к содержанию образовательной программы детского сада,</a:t>
            </a:r>
          </a:p>
          <a:p>
            <a:pPr indent="449580" algn="just" fontAlgn="base">
              <a:spcAft>
                <a:spcPts val="0"/>
              </a:spcAft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- к условиям реализации образовательной программы,</a:t>
            </a:r>
          </a:p>
          <a:p>
            <a:pPr indent="449580" algn="just" fontAlgn="base">
              <a:spcAft>
                <a:spcPts val="0"/>
              </a:spcAft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- к результатам освоения образовательной программы, которые определяют, какие личностные характеристики могут быть развиты у ребенка к моменту завершения дошкольного образования. </a:t>
            </a:r>
          </a:p>
        </p:txBody>
      </p:sp>
    </p:spTree>
    <p:extLst>
      <p:ext uri="{BB962C8B-B14F-4D97-AF65-F5344CB8AC3E}">
        <p14:creationId xmlns:p14="http://schemas.microsoft.com/office/powerpoint/2010/main" val="280935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Fox\Мои документы\Мои рисунки\1345059098_deti-v-shkole-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983" y="2348880"/>
            <a:ext cx="2227755" cy="186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Fox\Мои документы\Мои рисунки\33388797_32087774_Elena_kostenko_deti_igrayu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24745"/>
            <a:ext cx="1812902" cy="214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5564371" y="2375854"/>
            <a:ext cx="489204" cy="484632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66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8902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40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512</TotalTime>
  <Words>851</Words>
  <Application>Microsoft Office PowerPoint</Application>
  <PresentationFormat>Экран (4:3)</PresentationFormat>
  <Paragraphs>78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Твердый переплет</vt:lpstr>
      <vt:lpstr>Презентация PowerPoint</vt:lpstr>
      <vt:lpstr>«Школьное обучение никогда не начинается с пустого места, а всегда опирается на определённую стадию развития, проделанную ребёнком»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SamLab.ws</cp:lastModifiedBy>
  <cp:revision>33</cp:revision>
  <dcterms:modified xsi:type="dcterms:W3CDTF">2014-09-16T10:08:51Z</dcterms:modified>
</cp:coreProperties>
</file>