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media/image16.jpg" ContentType="image/gif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84" r:id="rId7"/>
    <p:sldId id="265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5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360F39"/>
    <a:srgbClr val="FF0066"/>
    <a:srgbClr val="FB4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70" d="100"/>
          <a:sy n="70" d="100"/>
        </p:scale>
        <p:origin x="-72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730F-66DE-4759-BBD3-FFDC1DE49DB9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925A-7930-4D61-93D3-3CEF9740A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66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730F-66DE-4759-BBD3-FFDC1DE49DB9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925A-7930-4D61-93D3-3CEF9740A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644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730F-66DE-4759-BBD3-FFDC1DE49DB9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925A-7930-4D61-93D3-3CEF9740A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5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730F-66DE-4759-BBD3-FFDC1DE49DB9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925A-7930-4D61-93D3-3CEF9740A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38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730F-66DE-4759-BBD3-FFDC1DE49DB9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925A-7930-4D61-93D3-3CEF9740A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7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730F-66DE-4759-BBD3-FFDC1DE49DB9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925A-7930-4D61-93D3-3CEF9740A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841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730F-66DE-4759-BBD3-FFDC1DE49DB9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925A-7930-4D61-93D3-3CEF9740A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02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730F-66DE-4759-BBD3-FFDC1DE49DB9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925A-7930-4D61-93D3-3CEF9740A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86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730F-66DE-4759-BBD3-FFDC1DE49DB9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925A-7930-4D61-93D3-3CEF9740A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825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730F-66DE-4759-BBD3-FFDC1DE49DB9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925A-7930-4D61-93D3-3CEF9740A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858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730F-66DE-4759-BBD3-FFDC1DE49DB9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925A-7930-4D61-93D3-3CEF9740A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6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3730F-66DE-4759-BBD3-FFDC1DE49DB9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0925A-7930-4D61-93D3-3CEF9740A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14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jp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wma"/><Relationship Id="rId4" Type="http://schemas.microsoft.com/office/2007/relationships/media" Target="../media/media2.wm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12" Type="http://schemas.openxmlformats.org/officeDocument/2006/relationships/image" Target="../media/image4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3.jpeg"/><Relationship Id="rId11" Type="http://schemas.openxmlformats.org/officeDocument/2006/relationships/image" Target="../media/image48.jpg"/><Relationship Id="rId5" Type="http://schemas.openxmlformats.org/officeDocument/2006/relationships/image" Target="../media/image42.jpeg"/><Relationship Id="rId10" Type="http://schemas.openxmlformats.org/officeDocument/2006/relationships/image" Target="../media/image47.jp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microsoft.com/office/2007/relationships/hdphoto" Target="../media/hdphoto3.wdp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96751" y="5468995"/>
            <a:ext cx="67429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</a:t>
            </a:r>
            <a:endParaRPr lang="ru-RU" sz="7200" b="1" i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85875" y="1083591"/>
            <a:ext cx="91646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   ЮБИЛЕЕМ,</a:t>
            </a:r>
            <a:endParaRPr lang="ru-RU" sz="9600" b="1" i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DJ Neo - Neo minus - алексин - лиза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4265" y="6069159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3"/>
    </mc:Choice>
    <mc:Fallback xmlns="">
      <p:transition spd="slow" advTm="11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49" y="83770"/>
            <a:ext cx="7521262" cy="68443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1004">
            <a:off x="1047894" y="-113983"/>
            <a:ext cx="2747078" cy="4085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22" y="3885028"/>
            <a:ext cx="4012159" cy="3009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 rot="19662004">
            <a:off x="-312925" y="4791394"/>
            <a:ext cx="512234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надо ласки и заботы- </a:t>
            </a:r>
          </a:p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одеть и каждого обнять, </a:t>
            </a:r>
          </a:p>
        </p:txBody>
      </p:sp>
      <p:sp>
        <p:nvSpPr>
          <p:cNvPr id="10" name="Прямоугольник 9"/>
          <p:cNvSpPr/>
          <p:nvPr/>
        </p:nvSpPr>
        <p:spPr>
          <a:xfrm rot="1546575">
            <a:off x="6411192" y="4729838"/>
            <a:ext cx="624556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годарная и трудная работа-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маму заменять!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7029">
            <a:off x="7249528" y="84517"/>
            <a:ext cx="3320716" cy="3601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68028" y="6103089"/>
            <a:ext cx="2477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Мельникова </a:t>
            </a:r>
          </a:p>
          <a:p>
            <a:pPr algn="ctr"/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ьяна Николаевна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007128">
            <a:off x="1806927" y="2638854"/>
            <a:ext cx="2111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Макарова 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Олеся Геннадьевна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776770">
            <a:off x="7240289" y="2409603"/>
            <a:ext cx="2450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Зинченко 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Оксана Алексеевна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871974"/>
      </p:ext>
    </p:extLst>
  </p:cSld>
  <p:clrMapOvr>
    <a:masterClrMapping/>
  </p:clrMapOvr>
  <p:transition spd="slow" advTm="136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171">
            <a:off x="8156952" y="2344850"/>
            <a:ext cx="3988158" cy="46111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8476">
            <a:off x="-97346" y="2366842"/>
            <a:ext cx="3837434" cy="4567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48" y="0"/>
            <a:ext cx="2871600" cy="4530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 rot="21061560">
            <a:off x="550718" y="5746173"/>
            <a:ext cx="2782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Бородина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Валерия Викторовна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5292" y="3237959"/>
            <a:ext cx="228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Сидорченко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ановна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550749">
            <a:off x="8645236" y="5663045"/>
            <a:ext cx="2597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Игнатенко Валентина Васильевна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99368" y="-49962"/>
            <a:ext cx="45030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Отчего бывает гром,</a:t>
            </a:r>
          </a:p>
          <a:p>
            <a:pPr algn="ctr"/>
            <a:r>
              <a:rPr lang="ru-RU" sz="32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работают </a:t>
            </a:r>
            <a:r>
              <a:rPr lang="ru-RU" sz="32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заводы,</a:t>
            </a:r>
          </a:p>
          <a:p>
            <a:r>
              <a:rPr lang="ru-RU" sz="32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какие там станки,</a:t>
            </a:r>
            <a:endParaRPr lang="ru-RU" sz="32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20953" y="5659019"/>
            <a:ext cx="430521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о том, как садоводы</a:t>
            </a:r>
          </a:p>
          <a:p>
            <a:pPr algn="ctr"/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Разбивают цветники,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7306"/>
            <a:ext cx="5593454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Учат деток кушать ложкой,</a:t>
            </a:r>
          </a:p>
          <a:p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Справиться с любой </a:t>
            </a:r>
            <a:endParaRPr lang="ru-RU" sz="32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застежкой</a:t>
            </a:r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расскажут обо всём: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8030179"/>
      </p:ext>
    </p:extLst>
  </p:cSld>
  <p:clrMapOvr>
    <a:masterClrMapping/>
  </p:clrMapOvr>
  <p:transition spd="med" advTm="1860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14" y="2875491"/>
            <a:ext cx="2647945" cy="39825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326" y="359663"/>
            <a:ext cx="3147007" cy="41960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415" y="-160735"/>
            <a:ext cx="3082065" cy="39532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8108" y="0"/>
            <a:ext cx="4506683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 север, и пр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юг,</a:t>
            </a:r>
          </a:p>
          <a:p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 всё, что есть 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вокруг,</a:t>
            </a:r>
          </a:p>
          <a:p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 уголь, и 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газ,</a:t>
            </a:r>
          </a:p>
          <a:p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тайгу и 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Кавк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</a:t>
            </a:r>
            <a:r>
              <a:rPr lang="ru-RU" sz="28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800" b="1" i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46283" y="4893835"/>
            <a:ext cx="525919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медведя, про лису</a:t>
            </a:r>
          </a:p>
          <a:p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 ягоды в лесу?</a:t>
            </a:r>
            <a:b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научит рисовать,</a:t>
            </a:r>
          </a:p>
          <a:p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Строить, шить и </a:t>
            </a:r>
            <a:r>
              <a:rPr lang="ru-RU" sz="28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вышивать…</a:t>
            </a:r>
            <a:endParaRPr lang="ru-RU" sz="2800" b="1" i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648891"/>
            <a:ext cx="2538098" cy="3891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233" y="5220601"/>
            <a:ext cx="253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Козина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Юлия  Александровна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13242" y="4930346"/>
            <a:ext cx="2551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Чумачкова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Алла Александровна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59037" y="2648891"/>
            <a:ext cx="244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Туркова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Сергеевна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66070" y="2325726"/>
            <a:ext cx="2720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Донцова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Анатольевна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9" t="3333" r="50531" b="36061"/>
          <a:stretch/>
        </p:blipFill>
        <p:spPr>
          <a:xfrm>
            <a:off x="4401731" y="1490265"/>
            <a:ext cx="2490000" cy="3730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575872" y="3959844"/>
            <a:ext cx="2108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Жирнова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Владимировна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832567"/>
      </p:ext>
    </p:extLst>
  </p:cSld>
  <p:clrMapOvr>
    <a:masterClrMapping/>
  </p:clrMapOvr>
  <p:transition spd="slow" advTm="245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837" y="2147302"/>
            <a:ext cx="3137163" cy="4721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72" y="780165"/>
            <a:ext cx="3071530" cy="46466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06" y="-20782"/>
            <a:ext cx="3068679" cy="4655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201852" y="82774"/>
            <a:ext cx="49901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сейчас же разберется,</a:t>
            </a:r>
          </a:p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Олег дерется,</a:t>
            </a:r>
          </a:p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у Гали с </a:t>
            </a:r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Ирой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5884" y="5288340"/>
            <a:ext cx="46928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 матрешку отнимал,</a:t>
            </a:r>
          </a:p>
          <a:p>
            <a:pPr algn="ctr"/>
            <a:r>
              <a:rPr lang="ru-RU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слона из глины</a:t>
            </a:r>
          </a:p>
          <a:p>
            <a:pPr algn="ctr"/>
            <a:r>
              <a:rPr lang="ru-RU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Миша сразу поломал?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289444" y="3391556"/>
            <a:ext cx="2333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Николаевна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0771" y="3954535"/>
            <a:ext cx="252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Купчишина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Михайловна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14163" y="5426839"/>
            <a:ext cx="261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Анатольевна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638" y="1432178"/>
            <a:ext cx="3251862" cy="4893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111747" y="4869626"/>
            <a:ext cx="2763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Гавриленко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Викторовна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47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0"/>
    </mc:Choice>
    <mc:Fallback xmlns="">
      <p:transition spd="slow" advTm="1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8604" y="82907"/>
            <a:ext cx="8359789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Воспитательница!</a:t>
            </a:r>
          </a:p>
          <a:p>
            <a:pPr algn="ctr"/>
            <a:endParaRPr lang="ru-RU" sz="54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Любит </a:t>
            </a:r>
            <a:r>
              <a:rPr lang="ru-RU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Воспитательница</a:t>
            </a:r>
          </a:p>
          <a:p>
            <a:pPr algn="ctr"/>
            <a:r>
              <a:rPr lang="ru-RU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Всех своих ребят.</a:t>
            </a:r>
          </a:p>
          <a:p>
            <a:pPr algn="ctr"/>
            <a:r>
              <a:rPr lang="ru-RU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Воспитательницу</a:t>
            </a:r>
          </a:p>
          <a:p>
            <a:pPr algn="ctr"/>
            <a:r>
              <a:rPr lang="ru-RU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Любит детский сад!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2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320">
        <p14:flythrough/>
      </p:transition>
    </mc:Choice>
    <mc:Fallback xmlns="">
      <p:transition spd="slow" advTm="16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323021"/>
              </a:clrFrom>
              <a:clrTo>
                <a:srgbClr val="3230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9"/>
            <a:ext cx="9169758" cy="6877319"/>
          </a:xfrm>
          <a:prstGeom prst="rect">
            <a:avLst/>
          </a:prstGeom>
          <a:effectLst>
            <a:softEdge rad="7874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551053" y="-1931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росли быстрее дети, </a:t>
            </a:r>
          </a:p>
          <a:p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чаще их кормить. </a:t>
            </a:r>
          </a:p>
          <a:p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Воспитателю, поверьте, </a:t>
            </a:r>
          </a:p>
          <a:p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помощника не жить.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4808">
            <a:off x="9621250" y="4973004"/>
            <a:ext cx="2574312" cy="2019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51" y="5551292"/>
            <a:ext cx="2141328" cy="167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168">
        <p14:flash/>
      </p:transition>
    </mc:Choice>
    <mc:Fallback xmlns="">
      <p:transition spd="slow" advTm="101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6792" y="2211312"/>
            <a:ext cx="576176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чудо наши </a:t>
            </a:r>
            <a:r>
              <a:rPr lang="ru-RU" sz="32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няни! </a:t>
            </a:r>
          </a:p>
          <a:p>
            <a:r>
              <a:rPr lang="ru-RU" sz="32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Пашут</a:t>
            </a:r>
            <a:r>
              <a:rPr lang="ru-RU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рук не покладая, </a:t>
            </a:r>
            <a:endParaRPr lang="ru-RU" sz="3200" b="1" i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нянь наш воспитатель </a:t>
            </a:r>
            <a:endParaRPr lang="ru-RU" sz="3200" b="1" i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</a:t>
            </a:r>
            <a:r>
              <a:rPr lang="ru-RU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 король без платья, </a:t>
            </a:r>
            <a:endParaRPr lang="ru-RU" sz="3200" b="1" i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них: полы, посуда… </a:t>
            </a:r>
            <a:endParaRPr lang="ru-RU" sz="3200" b="1" i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</a:t>
            </a:r>
            <a:r>
              <a:rPr lang="ru-RU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няни - просто </a:t>
            </a:r>
            <a:r>
              <a:rPr lang="ru-RU" sz="32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чудо!</a:t>
            </a:r>
            <a:endParaRPr lang="ru-RU" sz="3200" b="1" i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9" t="3073" r="28430"/>
          <a:stretch/>
        </p:blipFill>
        <p:spPr>
          <a:xfrm>
            <a:off x="8339" y="0"/>
            <a:ext cx="1966282" cy="2807594"/>
          </a:xfrm>
          <a:prstGeom prst="ellipse">
            <a:avLst/>
          </a:prstGeom>
          <a:ln>
            <a:noFill/>
          </a:ln>
          <a:effectLst>
            <a:glow>
              <a:schemeClr val="accent1">
                <a:alpha val="33000"/>
              </a:scheme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02" y="0"/>
            <a:ext cx="2022100" cy="30331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33" y="4743313"/>
            <a:ext cx="1524000" cy="2164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089" y="4520657"/>
            <a:ext cx="1771015" cy="23840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6" t="22910" r="24412" b="14743"/>
          <a:stretch/>
        </p:blipFill>
        <p:spPr>
          <a:xfrm>
            <a:off x="4726549" y="0"/>
            <a:ext cx="2614410" cy="2284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33" y="-65311"/>
            <a:ext cx="2076426" cy="2414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" r="19325"/>
          <a:stretch/>
        </p:blipFill>
        <p:spPr>
          <a:xfrm>
            <a:off x="-38790" y="3463168"/>
            <a:ext cx="2064552" cy="3291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t="1503" r="23850" b="26760"/>
          <a:stretch/>
        </p:blipFill>
        <p:spPr>
          <a:xfrm>
            <a:off x="7545281" y="-112591"/>
            <a:ext cx="2462068" cy="24620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1" t="-1" r="14028" b="-1"/>
          <a:stretch/>
        </p:blipFill>
        <p:spPr>
          <a:xfrm>
            <a:off x="10086302" y="3079867"/>
            <a:ext cx="2022100" cy="37781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1764703"/>
            <a:ext cx="2025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Черепенько</a:t>
            </a:r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Ивановна</a:t>
            </a:r>
            <a:endParaRPr lang="ru-RU" sz="1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48027" y="1611779"/>
            <a:ext cx="2417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Гойдина</a:t>
            </a:r>
            <a:endParaRPr lang="ru-RU" sz="16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 Анатольевна</a:t>
            </a:r>
            <a:endParaRPr lang="ru-RU" sz="1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6384" y="1595425"/>
            <a:ext cx="1638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Афанасьева </a:t>
            </a:r>
          </a:p>
          <a:p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Ивановна</a:t>
            </a:r>
            <a:endParaRPr lang="ru-RU" sz="1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62040" y="1575831"/>
            <a:ext cx="2428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офеева </a:t>
            </a:r>
          </a:p>
          <a:p>
            <a:pPr algn="ctr"/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Владимировна</a:t>
            </a:r>
            <a:endParaRPr lang="ru-RU" sz="1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87344" y="1566752"/>
            <a:ext cx="2420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Лебедева </a:t>
            </a:r>
          </a:p>
          <a:p>
            <a:pPr algn="ctr"/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Анатольевна</a:t>
            </a:r>
            <a:endParaRPr lang="ru-RU" sz="1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39" y="5943600"/>
            <a:ext cx="2189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Гулага </a:t>
            </a:r>
          </a:p>
          <a:p>
            <a:pPr algn="ctr"/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Викторовна</a:t>
            </a:r>
            <a:endParaRPr lang="ru-RU" sz="1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55300" y="4781777"/>
            <a:ext cx="229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Макарова </a:t>
            </a:r>
          </a:p>
          <a:p>
            <a:pPr algn="ctr"/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</a:t>
            </a:r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 Николаевна</a:t>
            </a:r>
            <a:endParaRPr lang="ru-RU" sz="1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23703" y="5943599"/>
            <a:ext cx="2564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Гисцева</a:t>
            </a:r>
            <a:endParaRPr lang="ru-RU" sz="1600" b="1" i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Тамара Дмитриевна</a:t>
            </a:r>
            <a:endParaRPr lang="ru-RU" sz="1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45362" y="5978695"/>
            <a:ext cx="189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Кабанова Татьяна Ивановна</a:t>
            </a:r>
            <a:endParaRPr lang="ru-RU" sz="1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28" t="-5132" r="-20423" b="-4775"/>
          <a:stretch/>
        </p:blipFill>
        <p:spPr>
          <a:xfrm>
            <a:off x="5048878" y="4912573"/>
            <a:ext cx="1653295" cy="2132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4649223" y="6343708"/>
            <a:ext cx="2048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Кудинова Ирина Евгеньевна</a:t>
            </a:r>
            <a:endParaRPr lang="ru-RU" sz="1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858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282">
        <p14:window dir="vert"/>
      </p:transition>
    </mc:Choice>
    <mc:Fallback xmlns="">
      <p:transition spd="slow" advTm="252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6249" y="0"/>
            <a:ext cx="914526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Потихоньку, не спеша, 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жизнь большую, сложную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ручку малыша,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Вводят </a:t>
            </a: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осторожно.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6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801">
        <p14:vortex dir="r"/>
      </p:transition>
    </mc:Choice>
    <mc:Fallback xmlns="">
      <p:transition spd="slow" advTm="98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2772"/>
            <a:ext cx="7096365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психика ребенка </a:t>
            </a:r>
          </a:p>
          <a:p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внушала взрослым страх, </a:t>
            </a:r>
          </a:p>
          <a:p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 психолог нужен тонкий, </a:t>
            </a:r>
          </a:p>
          <a:p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Подсказать когда и как, </a:t>
            </a:r>
          </a:p>
          <a:p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Объяснить и то и это, </a:t>
            </a:r>
          </a:p>
          <a:p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Персональный сделать тест, </a:t>
            </a:r>
          </a:p>
          <a:p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Дать родителям ответы, </a:t>
            </a:r>
          </a:p>
          <a:p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их сын не ест…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softEdge rad="139700"/>
          </a:effectLst>
        </p:spPr>
      </p:pic>
      <p:sp>
        <p:nvSpPr>
          <p:cNvPr id="4" name="TextBox 3"/>
          <p:cNvSpPr txBox="1"/>
          <p:nvPr/>
        </p:nvSpPr>
        <p:spPr>
          <a:xfrm>
            <a:off x="8909290" y="5731098"/>
            <a:ext cx="217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Аулова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Петровна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398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317">
        <p14:window dir="vert"/>
      </p:transition>
    </mc:Choice>
    <mc:Fallback xmlns="">
      <p:transition spd="slow" advTm="203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24" y="285857"/>
            <a:ext cx="3534156" cy="5362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3030" y="0"/>
            <a:ext cx="6096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молодая, активная, </a:t>
            </a:r>
            <a:endParaRPr lang="ru-RU" sz="28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Любит занятья спортивные? </a:t>
            </a:r>
            <a:endParaRPr lang="ru-RU" sz="28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10250" y="0"/>
            <a:ext cx="6096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и Осенью быть Золотой,</a:t>
            </a:r>
            <a:endParaRPr lang="ru-RU" sz="28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Клоуном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Бабой Ягой? </a:t>
            </a:r>
            <a:endParaRPr lang="ru-RU" sz="28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01792" y="5382596"/>
            <a:ext cx="6096000" cy="147540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день, как всегда, </a:t>
            </a:r>
            <a:endParaRPr lang="ru-RU" sz="28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Галочка бодра, </a:t>
            </a:r>
            <a:endParaRPr lang="ru-RU" sz="2800" b="1" i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Скажем дружно ей: «Ура!»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81434" y="4270171"/>
            <a:ext cx="22291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b="1" i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Сердечная </a:t>
            </a:r>
          </a:p>
          <a:p>
            <a:pPr algn="ctr"/>
            <a:r>
              <a:rPr lang="ru-RU" b="1" i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Григорьевна</a:t>
            </a:r>
            <a:endParaRPr lang="ru-RU" b="1" i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89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379">
        <p14:window dir="vert"/>
      </p:transition>
    </mc:Choice>
    <mc:Fallback xmlns="">
      <p:transition spd="slow" advTm="183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9315" y="0"/>
            <a:ext cx="9093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Юбилейный День рождения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05518" y="1268104"/>
            <a:ext cx="7780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 Детский сад.</a:t>
            </a:r>
            <a:endParaRPr lang="ru-RU" sz="5400" b="1" i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5408" y="2678057"/>
            <a:ext cx="788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об этом, без сомнения</a:t>
            </a:r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05710" y="4088010"/>
            <a:ext cx="7122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 сегодня говорят!!!</a:t>
            </a:r>
            <a:endParaRPr lang="ru-RU" sz="5400" b="1" i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114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580">
        <p14:ripple/>
      </p:transition>
    </mc:Choice>
    <mc:Fallback xmlns="">
      <p:transition spd="slow" advTm="14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3" y="0"/>
            <a:ext cx="4773336" cy="5209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27" y="1208470"/>
            <a:ext cx="4237148" cy="56495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34063" y="-149352"/>
            <a:ext cx="732694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36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детишки </a:t>
            </a:r>
            <a:r>
              <a:rPr lang="ru-RU" sz="3600" b="1" i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уже с</a:t>
            </a:r>
            <a:r>
              <a:rPr lang="ru-RU" sz="36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юных лет </a:t>
            </a:r>
          </a:p>
          <a:p>
            <a:pPr algn="r"/>
            <a:r>
              <a:rPr lang="ru-RU" sz="36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Музыку чувствуют и понимают, </a:t>
            </a:r>
          </a:p>
          <a:p>
            <a:pPr algn="r"/>
            <a:r>
              <a:rPr lang="ru-RU" sz="36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Лихо они за куплетом куплет </a:t>
            </a:r>
          </a:p>
          <a:p>
            <a:pPr algn="r"/>
            <a:r>
              <a:rPr lang="ru-RU" sz="36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Дома, на улице </a:t>
            </a:r>
            <a:r>
              <a:rPr lang="ru-RU" sz="36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 распе</a:t>
            </a:r>
            <a:r>
              <a:rPr lang="ru-RU" sz="36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вают.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11616" y="4640366"/>
            <a:ext cx="8809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i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благодарны за деток своих, </a:t>
            </a:r>
          </a:p>
          <a:p>
            <a:pPr lvl="0"/>
            <a:r>
              <a:rPr lang="ru-RU" sz="3600" b="1" i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миром прекрасного </a:t>
            </a:r>
            <a:r>
              <a:rPr lang="ru-RU" sz="3600" b="1" i="1" spc="50" dirty="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3600" b="1" i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их сдружили, </a:t>
            </a:r>
          </a:p>
          <a:p>
            <a:pPr lvl="0"/>
            <a:r>
              <a:rPr lang="ru-RU" sz="3600" b="1" i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мир этот чудный ввели нежно их, </a:t>
            </a:r>
          </a:p>
          <a:p>
            <a:pPr lvl="0"/>
            <a:r>
              <a:rPr lang="ru-RU" sz="3600" b="1" i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Песни красивые петь научили.</a:t>
            </a:r>
          </a:p>
        </p:txBody>
      </p:sp>
      <p:sp>
        <p:nvSpPr>
          <p:cNvPr id="6" name="TextBox 5"/>
          <p:cNvSpPr txBox="1"/>
          <p:nvPr/>
        </p:nvSpPr>
        <p:spPr>
          <a:xfrm rot="19399206">
            <a:off x="-380014" y="956509"/>
            <a:ext cx="382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Лопаточкина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Владимировна 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8995283">
            <a:off x="9143999" y="5307057"/>
            <a:ext cx="371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Мохова Лия Владимировна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916947"/>
      </p:ext>
    </p:extLst>
  </p:cSld>
  <p:clrMapOvr>
    <a:masterClrMapping/>
  </p:clrMapOvr>
  <p:transition spd="slow" advTm="259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" y="185232"/>
            <a:ext cx="5124468" cy="65375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81542" y="5100034"/>
            <a:ext cx="354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Халина 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Валентиновна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53318" y="185232"/>
            <a:ext cx="6096000" cy="60856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очень вы «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калтавы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8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 мешает это жить, </a:t>
            </a:r>
            <a:endParaRPr lang="ru-RU" sz="28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трудней добиться славы, </a:t>
            </a:r>
            <a:endParaRPr lang="ru-RU" sz="28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труднее с этим жить… </a:t>
            </a:r>
            <a:endParaRPr lang="ru-RU" sz="28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поможет 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устной речи, </a:t>
            </a:r>
            <a:endParaRPr lang="ru-RU" sz="28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нарушеньями борясь, </a:t>
            </a:r>
            <a:endParaRPr lang="ru-RU" sz="28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проблем 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разгрузит 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плечи, </a:t>
            </a:r>
            <a:endParaRPr lang="ru-RU" sz="28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ударит 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лицом в 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грязь. </a:t>
            </a:r>
            <a:endParaRPr lang="ru-RU" sz="28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800" b="1" i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Принесет 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вам 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 </a:t>
            </a:r>
            <a:endParaRPr lang="ru-RU" sz="28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Знанья, жизнь вам облегчая, </a:t>
            </a:r>
            <a:endParaRPr lang="ru-RU" sz="28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Принесёт 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ученья свет, </a:t>
            </a:r>
            <a:endParaRPr lang="ru-RU" sz="28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Жили чтоб вы бед не зная.</a:t>
            </a:r>
            <a:endParaRPr lang="ru-RU" sz="2800" b="1" i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8413">
        <p:checker/>
      </p:transition>
    </mc:Choice>
    <mc:Fallback xmlns="">
      <p:transition spd="slow" advTm="28413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2" t="-376" r="4460" b="13615"/>
          <a:stretch/>
        </p:blipFill>
        <p:spPr>
          <a:xfrm>
            <a:off x="4924965" y="-25757"/>
            <a:ext cx="7360553" cy="688375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  <a:softEdge rad="2667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3132" y="441376"/>
            <a:ext cx="6096000" cy="5601855"/>
          </a:xfrm>
          <a:prstGeom prst="rect">
            <a:avLst/>
          </a:prstGeom>
          <a:effectLst>
            <a:glow rad="114300">
              <a:srgbClr val="00B0F0">
                <a:alpha val="96000"/>
              </a:srgbClr>
            </a:glow>
          </a:effectLst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Раздаёт всем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витаминки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Проверяет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ротик, спинки, 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Нежно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делает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уколы, 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Ане, Саше, Рите, Коле,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Греет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носики и ушки, 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Ах, запачкались игрушки: 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«Замочите, быстро в хлорку, 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Срочно с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хлоркою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уборку!» 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Чистотой сияет сад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надо нам наград, 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Лишь бы были наши дети 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Здоровее всех на свете.</a:t>
            </a:r>
            <a:endParaRPr lang="ru-RU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3309" y="5018809"/>
            <a:ext cx="334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Турчина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Александровна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164695"/>
      </p:ext>
    </p:extLst>
  </p:cSld>
  <p:clrMapOvr>
    <a:masterClrMapping/>
  </p:clrMapOvr>
  <p:transition spd="slow" advTm="32055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1335" y="2722153"/>
            <a:ext cx="6096000" cy="4272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с утра кипит работа,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прожить нам без компота,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пюре и без котлетки,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Похудеют наши детки,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нравятся ребятам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Запеканки и салаты,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кричит: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«Ура!» их увидев детвора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31" y="1384386"/>
            <a:ext cx="3260150" cy="5443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8" t="15114" r="42246"/>
          <a:stretch/>
        </p:blipFill>
        <p:spPr>
          <a:xfrm>
            <a:off x="8968066" y="1443542"/>
            <a:ext cx="3090930" cy="54736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6065">
            <a:off x="2718611" y="-292585"/>
            <a:ext cx="2195489" cy="3437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9265">
            <a:off x="7188462" y="-98003"/>
            <a:ext cx="2255554" cy="2981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89602" y="5278382"/>
            <a:ext cx="2474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Илларионова Татьяна Анатольевна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19681" y="5263448"/>
            <a:ext cx="2787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Баженова 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Виктория Владимировна 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451062">
            <a:off x="6972300" y="1544828"/>
            <a:ext cx="2296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Толокова</a:t>
            </a:r>
            <a:endParaRPr lang="ru-RU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Николаевна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044969">
            <a:off x="2577154" y="1616613"/>
            <a:ext cx="2971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Волкодав Галина Михайловна</a:t>
            </a:r>
            <a:endParaRPr lang="ru-RU" b="1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438621"/>
      </p:ext>
    </p:extLst>
  </p:cSld>
  <p:clrMapOvr>
    <a:masterClrMapping/>
  </p:clrMapOvr>
  <p:transition spd="slow" advTm="2196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635" y="347730"/>
            <a:ext cx="7521262" cy="5114990"/>
          </a:xfrm>
          <a:prstGeom prst="rect">
            <a:avLst/>
          </a:prstGeom>
          <a:effectLst>
            <a:glow rad="431800">
              <a:srgbClr val="FFFF00">
                <a:alpha val="70000"/>
              </a:srgbClr>
            </a:glow>
          </a:effec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обед сварили 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вкусный, </a:t>
            </a:r>
            <a:endParaRPr lang="ru-RU" sz="44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картошку, и 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капусту</a:t>
            </a:r>
            <a:endParaRPr lang="ru-RU" sz="44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Должен кто-то закупить.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</a:t>
            </a:r>
            <a:r>
              <a:rPr lang="ru-RU" sz="4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кефирчик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забыть.</a:t>
            </a:r>
            <a:endParaRPr lang="ru-RU" sz="44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Кладовщик наш </a:t>
            </a: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знает,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продукты успевает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Своевременно 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купить)))</a:t>
            </a:r>
            <a:endParaRPr lang="ru-RU" sz="44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15771">
            <a:off x="7353719" y="835136"/>
            <a:ext cx="3977865" cy="5595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69900" dist="38100" dir="7800000" algn="tl" rotWithShape="0">
              <a:srgbClr val="000000">
                <a:alpha val="1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7806455"/>
      </p:ext>
    </p:extLst>
  </p:cSld>
  <p:clrMapOvr>
    <a:masterClrMapping/>
  </p:clrMapOvr>
  <p:transition spd="slow" advTm="1681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318" y="2639647"/>
            <a:ext cx="2863940" cy="3818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013654" y="583758"/>
            <a:ext cx="69202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Чтоб на чистых </a:t>
            </a:r>
            <a:r>
              <a:rPr 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простынях </a:t>
            </a:r>
          </a:p>
          <a:p>
            <a:r>
              <a:rPr 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Дети </a:t>
            </a:r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засыпали, </a:t>
            </a:r>
            <a:endParaRPr lang="ru-RU" sz="3600" b="1" i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36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</a:t>
            </a:r>
            <a:r>
              <a:rPr lang="ru-RU" sz="36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</a:t>
            </a:r>
            <a:r>
              <a:rPr lang="ru-RU" sz="36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авесочки</a:t>
            </a:r>
            <a:r>
              <a:rPr 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окнах</a:t>
            </a:r>
          </a:p>
          <a:p>
            <a:r>
              <a:rPr 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Чистотой </a:t>
            </a:r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сверкали</a:t>
            </a:r>
            <a:r>
              <a:rPr 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</a:p>
          <a:p>
            <a:r>
              <a:rPr 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Тетя Ася </a:t>
            </a:r>
            <a:r>
              <a:rPr 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ни к </a:t>
            </a:r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чему, </a:t>
            </a:r>
            <a:endParaRPr lang="ru-RU" sz="3600" b="1" i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Есть </a:t>
            </a:r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 нас </a:t>
            </a:r>
            <a:r>
              <a:rPr 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Ирочка и Танечка!!! </a:t>
            </a:r>
            <a:endParaRPr lang="ru-RU" sz="3600" b="1" i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-5592" r="38861" b="20369"/>
          <a:stretch/>
        </p:blipFill>
        <p:spPr>
          <a:xfrm>
            <a:off x="0" y="116332"/>
            <a:ext cx="3149424" cy="3883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84464" y="2784764"/>
            <a:ext cx="2483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Петухова Ирина Васильевна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67913" y="5811902"/>
            <a:ext cx="2348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Чавыкина</a:t>
            </a:r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Фёдоровна</a:t>
            </a:r>
            <a:endParaRPr lang="ru-RU" b="1" i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8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583">
        <p14:switch dir="r"/>
      </p:transition>
    </mc:Choice>
    <mc:Fallback xmlns="">
      <p:transition spd="slow" advTm="15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57" y="530157"/>
            <a:ext cx="2888321" cy="3907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334603" y="1015089"/>
            <a:ext cx="6096000" cy="54385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Почетна и завидна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его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роль </a:t>
            </a:r>
            <a:endParaRPr lang="ru-RU" sz="2400" b="1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 может без охранников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король, </a:t>
            </a:r>
            <a:endParaRPr lang="ru-RU" sz="2400" b="1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Тем более не может детский сад, </a:t>
            </a:r>
            <a:endParaRPr lang="ru-RU" sz="2400" b="1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только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ему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 силу </a:t>
            </a:r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Ребятишек охранять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ru-RU" sz="2400" b="1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Быть грозным </a:t>
            </a:r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Для людей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 стороны </a:t>
            </a:r>
            <a:endParaRPr lang="ru-RU" sz="2400" b="1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добрым для веселой детворы. </a:t>
            </a:r>
            <a:endParaRPr lang="ru-RU" sz="2400" b="1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Пусть бегают неосторожно </a:t>
            </a:r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шалят, </a:t>
            </a:r>
            <a:endParaRPr lang="ru-RU" sz="2400" b="1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Его всегда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они боготворят!.. </a:t>
            </a:r>
            <a:endParaRPr lang="ru-RU" sz="2400" b="1" i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968759">
            <a:off x="529924" y="4114719"/>
            <a:ext cx="2804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Минаев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Геннадий Владимирович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52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41">
        <p14:prism isContent="1"/>
      </p:transition>
    </mc:Choice>
    <mc:Fallback xmlns="">
      <p:transition spd="slow" advTm="363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56585"/>
            <a:ext cx="8105104" cy="691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Нелегко быть педагогом малышей учить, 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не столько строгим, 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чутким быть, 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Нежно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ласково направить, 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Улыбнуться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подбодрить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Кое-что помочь исправить, </a:t>
            </a: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снова объяснить, </a:t>
            </a: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Повторить 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раз, не дважды, </a:t>
            </a: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Закрепить 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еще раз пять, </a:t>
            </a: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Словом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далеко не каждый, </a:t>
            </a: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Педагогом 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стать.</a:t>
            </a:r>
            <a:endParaRPr lang="ru-RU" sz="3200" b="1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347" y="184024"/>
            <a:ext cx="6323526" cy="7367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57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5712">
        <p14:flythrough/>
      </p:transition>
    </mc:Choice>
    <mc:Fallback xmlns="">
      <p:transition spd="slow" advTm="257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1627" y="2977092"/>
            <a:ext cx="8208135" cy="4022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Будьте счастливы всегда </a:t>
            </a:r>
            <a:endParaRPr lang="ru-RU" sz="44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забудьте про </a:t>
            </a:r>
            <a:r>
              <a:rPr 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100-летний юбилей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Соберем мы снова </a:t>
            </a:r>
            <a:endParaRPr lang="ru-RU" sz="44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Всех  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друзей!!!</a:t>
            </a:r>
            <a:endParaRPr lang="ru-RU" sz="4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95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6854">
        <p14:glitter pattern="hexagon"/>
      </p:transition>
    </mc:Choice>
    <mc:Fallback xmlns="">
      <p:transition spd="slow" advTm="16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737">
        <p14:reveal/>
      </p:transition>
    </mc:Choice>
    <mc:Fallback xmlns="">
      <p:transition spd="slow" advTm="117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6042"/>
            <a:ext cx="12192000" cy="51844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</a:t>
            </a:r>
            <a:endParaRPr lang="ru-RU" sz="48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учреждение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«Центр развития ребенка – детский сад №</a:t>
            </a:r>
            <a:r>
              <a:rPr lang="ru-RU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49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C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C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«Аленький цветочек»</a:t>
            </a:r>
          </a:p>
          <a:p>
            <a:pPr algn="ctr"/>
            <a:r>
              <a:rPr lang="ru-RU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города Невинномысска </a:t>
            </a:r>
            <a:endParaRPr lang="ru-RU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636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231">
        <p:dissolve/>
      </p:transition>
    </mc:Choice>
    <mc:Fallback xmlns="">
      <p:transition spd="slow" advTm="1723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75" l="70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707" y="509396"/>
            <a:ext cx="8549866" cy="64123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9460" y="110359"/>
            <a:ext cx="8395855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детский сад любовью светится,</a:t>
            </a:r>
          </a:p>
          <a:p>
            <a:r>
              <a:rPr lang="ru-RU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Здесь царство сказки и добра,</a:t>
            </a:r>
          </a:p>
          <a:p>
            <a:r>
              <a:rPr lang="ru-RU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каждый день за всех ответственна</a:t>
            </a:r>
          </a:p>
          <a:p>
            <a:r>
              <a:rPr lang="ru-RU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 скромная одна!</a:t>
            </a:r>
          </a:p>
          <a:p>
            <a:r>
              <a:rPr lang="ru-RU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тепле содержит дом она,</a:t>
            </a:r>
          </a:p>
          <a:p>
            <a:r>
              <a:rPr lang="ru-RU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Кругом уют и красота!</a:t>
            </a:r>
          </a:p>
          <a:p>
            <a:r>
              <a:rPr lang="ru-RU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Всем сотрудникам и детям</a:t>
            </a:r>
          </a:p>
          <a:p>
            <a:r>
              <a:rPr lang="ru-RU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нужна </a:t>
            </a:r>
            <a:r>
              <a:rPr lang="ru-RU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она.</a:t>
            </a:r>
            <a:endParaRPr lang="ru-RU" sz="36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заведующей нашей</a:t>
            </a:r>
          </a:p>
          <a:p>
            <a:r>
              <a:rPr lang="ru-RU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Очень трудная работа.</a:t>
            </a:r>
            <a:endParaRPr lang="ru-RU" sz="3600" b="1" i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Дел всех не перечесть…</a:t>
            </a:r>
          </a:p>
          <a:p>
            <a:r>
              <a:rPr lang="ru-RU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это слава ей и честь!</a:t>
            </a:r>
            <a:endParaRPr lang="ru-RU" sz="36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13205" y="5336154"/>
            <a:ext cx="33277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Козырева </a:t>
            </a:r>
          </a:p>
          <a:p>
            <a:pPr algn="ctr"/>
            <a:r>
              <a:rPr lang="ru-RU" sz="2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Ирина Александровна</a:t>
            </a:r>
            <a:endParaRPr lang="ru-RU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0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400">
        <p:fade/>
      </p:transition>
    </mc:Choice>
    <mc:Fallback xmlns="">
      <p:transition spd="med" advTm="32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43276" y="405479"/>
            <a:ext cx="5836085" cy="64940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заведующей нужно,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чтоб была.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Вдвоём свернут любые горы,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 головы ведь не одна!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заведующая отлучится, 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посту.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что-то вдруг случится,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Решит проблему на ходу.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неё можно положиться,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поможет всем всегда.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благо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трудиться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надоест ей никогда.</a:t>
            </a:r>
          </a:p>
          <a:p>
            <a:pPr algn="ctr"/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9" y="43070"/>
            <a:ext cx="4658827" cy="6814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52777" y="5780782"/>
            <a:ext cx="397961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Тишина </a:t>
            </a:r>
            <a:endParaRPr lang="ru-RU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2432738"/>
      </p:ext>
    </p:extLst>
  </p:cSld>
  <p:clrMapOvr>
    <a:masterClrMapping/>
  </p:clrMapOvr>
  <p:transition spd="slow" advTm="275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6" b="35152"/>
          <a:stretch/>
        </p:blipFill>
        <p:spPr>
          <a:xfrm rot="20806802">
            <a:off x="434324" y="813047"/>
            <a:ext cx="6645014" cy="5939573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195238" y="133757"/>
            <a:ext cx="6096000" cy="3649076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635000"/>
          </a:effectLst>
        </p:spPr>
        <p:txBody>
          <a:bodyPr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 ребятам 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36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аниматься? </a:t>
            </a:r>
            <a:endParaRPr lang="ru-RU" sz="3600" b="1" i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учить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ся и когда? </a:t>
            </a:r>
            <a:endParaRPr lang="ru-RU" sz="36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гулять и ра</a:t>
            </a:r>
            <a:r>
              <a:rPr lang="ru-RU" sz="36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звлекаться? </a:t>
            </a:r>
            <a:endParaRPr lang="ru-RU" sz="3600" b="1" i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не знаем, 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 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еда! </a:t>
            </a:r>
            <a:endParaRPr lang="ru-RU" sz="36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занятий целый л</a:t>
            </a:r>
            <a:r>
              <a:rPr lang="ru-RU" sz="36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Пишет детям методист.</a:t>
            </a:r>
            <a:endParaRPr lang="ru-RU" sz="36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530138">
            <a:off x="3203378" y="5607727"/>
            <a:ext cx="2338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Керимова</a:t>
            </a:r>
          </a:p>
          <a:p>
            <a:pPr algn="ctr"/>
            <a:r>
              <a:rPr lang="ru-RU" b="1" i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Алла Ивановна</a:t>
            </a:r>
            <a:endParaRPr lang="ru-RU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59536" y="3840131"/>
            <a:ext cx="3189762" cy="3075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563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342">
        <p14:prism isContent="1" isInverted="1"/>
      </p:transition>
    </mc:Choice>
    <mc:Fallback xmlns="">
      <p:transition spd="slow" advTm="16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73" y="141667"/>
            <a:ext cx="455984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7525915" y="5170646"/>
            <a:ext cx="4816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Верченко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Дмитриевна 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5107" y="0"/>
            <a:ext cx="5878469" cy="69865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заведует всерьез</a:t>
            </a:r>
          </a:p>
          <a:p>
            <a:pPr algn="ctr"/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Всем хозяйством? Наш завхоз!</a:t>
            </a:r>
          </a:p>
          <a:p>
            <a:pPr algn="ctr"/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чьих руках всегда умело</a:t>
            </a:r>
          </a:p>
          <a:p>
            <a:pPr algn="ctr"/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Спорится любое дело?</a:t>
            </a:r>
          </a:p>
          <a:p>
            <a:pPr algn="ctr"/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неё всегда в порядке</a:t>
            </a:r>
          </a:p>
          <a:p>
            <a:pPr algn="ctr"/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Краска, веники, тетрадки,</a:t>
            </a:r>
          </a:p>
          <a:p>
            <a:pPr algn="ctr"/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рабочий у завхоза</a:t>
            </a:r>
          </a:p>
          <a:p>
            <a:pPr algn="ctr"/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сложно предсказать.</a:t>
            </a:r>
          </a:p>
          <a:p>
            <a:pPr algn="ctr"/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потоп висит угрозой,</a:t>
            </a:r>
          </a:p>
          <a:p>
            <a:pPr algn="ctr"/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сантехника опять,</a:t>
            </a:r>
          </a:p>
          <a:p>
            <a:pPr algn="ctr"/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завхоза дел </a:t>
            </a: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немало</a:t>
            </a:r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нашим малышам</a:t>
            </a:r>
          </a:p>
          <a:p>
            <a:pPr algn="ctr"/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детсаду уютней стало,</a:t>
            </a:r>
          </a:p>
          <a:p>
            <a:pPr algn="ctr"/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Нужно быть и тут, и там.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1272130"/>
      </p:ext>
    </p:extLst>
  </p:cSld>
  <p:clrMapOvr>
    <a:masterClrMapping/>
  </p:clrMapOvr>
  <p:transition spd="slow" advTm="3117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788" y="5072927"/>
            <a:ext cx="11938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вместе всегда и везде!</a:t>
            </a:r>
            <a:b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Хоть 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рифе, хоть в космосе, хоть на воде!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73499" y="-154546"/>
            <a:ext cx="101185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– это дружба,</a:t>
            </a:r>
            <a:br>
              <a:rPr lang="ru-RU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Коллектив </a:t>
            </a:r>
            <a:r>
              <a:rPr lang="ru-RU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сила,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307356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807">
        <p:circle/>
      </p:transition>
    </mc:Choice>
    <mc:Fallback xmlns="">
      <p:transition spd="slow" advTm="1080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8562" y="873954"/>
            <a:ext cx="8718997" cy="364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 главн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 люди в саду,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добрейшие руки привыкли к труду,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отдали они дорогим малышам,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за каждую кроху болеет душа,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Проработали много они или мало,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они 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молодцы - многодетные 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мамы.</a:t>
            </a:r>
            <a:endParaRPr lang="ru-RU" sz="36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8" y="4838700"/>
            <a:ext cx="1990725" cy="2019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609" y="4320886"/>
            <a:ext cx="1990725" cy="2019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0" y="-7167"/>
            <a:ext cx="1990725" cy="2019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75" y="340075"/>
            <a:ext cx="1990725" cy="2019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74" y="5204114"/>
            <a:ext cx="1990725" cy="2019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72" y="2661565"/>
            <a:ext cx="1990725" cy="20193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97" y="578120"/>
            <a:ext cx="1990725" cy="201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0233865"/>
      </p:ext>
    </p:extLst>
  </p:cSld>
  <p:clrMapOvr>
    <a:masterClrMapping/>
  </p:clrMapOvr>
  <p:transition spd="slow" advTm="217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4|1.9|1.9|2.2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4|2.1|2.4|1.5|2.8|1.1|2.6|1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1|1.1|0.9|0.8|2.1|1.3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9|3.4|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4|1.9|2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9.6|3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7.6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7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1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2623</TotalTime>
  <Words>1115</Words>
  <Application>Microsoft Office PowerPoint</Application>
  <PresentationFormat>Произвольный</PresentationFormat>
  <Paragraphs>276</Paragraphs>
  <Slides>29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Tutur</dc:creator>
  <cp:lastModifiedBy>Lanos</cp:lastModifiedBy>
  <cp:revision>123</cp:revision>
  <dcterms:created xsi:type="dcterms:W3CDTF">2015-04-13T14:19:48Z</dcterms:created>
  <dcterms:modified xsi:type="dcterms:W3CDTF">2015-04-22T19:49:46Z</dcterms:modified>
</cp:coreProperties>
</file>