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9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73" r:id="rId10"/>
    <p:sldId id="274" r:id="rId11"/>
    <p:sldId id="275" r:id="rId12"/>
    <p:sldId id="276" r:id="rId13"/>
    <p:sldId id="278" r:id="rId14"/>
    <p:sldId id="292" r:id="rId15"/>
    <p:sldId id="280" r:id="rId16"/>
    <p:sldId id="293" r:id="rId17"/>
    <p:sldId id="283" r:id="rId18"/>
    <p:sldId id="284" r:id="rId19"/>
    <p:sldId id="285" r:id="rId20"/>
    <p:sldId id="29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75" autoAdjust="0"/>
  </p:normalViewPr>
  <p:slideViewPr>
    <p:cSldViewPr>
      <p:cViewPr>
        <p:scale>
          <a:sx n="114" d="100"/>
          <a:sy n="114" d="100"/>
        </p:scale>
        <p:origin x="-906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657FE-F0DE-459C-85A4-3D6B17C38888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A9739-8801-448B-9F37-6C382BAE4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19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A9739-8801-448B-9F37-6C382BAE478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FF6B6-B9ED-4965-AB2F-3F8E13B809A5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336D-470B-4FFA-8D0B-5B433754FA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FF6B6-B9ED-4965-AB2F-3F8E13B809A5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336D-470B-4FFA-8D0B-5B433754F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FF6B6-B9ED-4965-AB2F-3F8E13B809A5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336D-470B-4FFA-8D0B-5B433754F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FF6B6-B9ED-4965-AB2F-3F8E13B809A5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336D-470B-4FFA-8D0B-5B433754F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FF6B6-B9ED-4965-AB2F-3F8E13B809A5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C6A336D-470B-4FFA-8D0B-5B433754F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FF6B6-B9ED-4965-AB2F-3F8E13B809A5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336D-470B-4FFA-8D0B-5B433754F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FF6B6-B9ED-4965-AB2F-3F8E13B809A5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336D-470B-4FFA-8D0B-5B433754F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FF6B6-B9ED-4965-AB2F-3F8E13B809A5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336D-470B-4FFA-8D0B-5B433754F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FF6B6-B9ED-4965-AB2F-3F8E13B809A5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336D-470B-4FFA-8D0B-5B433754F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FF6B6-B9ED-4965-AB2F-3F8E13B809A5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336D-470B-4FFA-8D0B-5B433754F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FF6B6-B9ED-4965-AB2F-3F8E13B809A5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336D-470B-4FFA-8D0B-5B433754F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74FF6B6-B9ED-4965-AB2F-3F8E13B809A5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6A336D-470B-4FFA-8D0B-5B433754F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Профилактика конфликтов в педагогическом коллективе детского сада</a:t>
            </a:r>
            <a:endParaRPr lang="ru-RU" sz="4000" dirty="0"/>
          </a:p>
        </p:txBody>
      </p:sp>
      <p:pic>
        <p:nvPicPr>
          <p:cNvPr id="6" name="Содержимое 5" descr="sso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772816"/>
            <a:ext cx="5616624" cy="4464496"/>
          </a:xfr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0"/>
            <a:ext cx="4752528" cy="1700808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Уясните ситуацию, ответив себе на вопросы</a:t>
            </a:r>
            <a:r>
              <a:rPr lang="ru-RU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179512" y="1772816"/>
            <a:ext cx="4320480" cy="508518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- Насколько </a:t>
            </a:r>
            <a:r>
              <a:rPr lang="ru-RU" sz="2000" dirty="0">
                <a:solidFill>
                  <a:srgbClr val="002060"/>
                </a:solidFill>
              </a:rPr>
              <a:t>велика доля субъективных факторов в конфликте, в чем истоки ожесточений одной или обеих сторон?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- Достижению </a:t>
            </a:r>
            <a:r>
              <a:rPr lang="ru-RU" sz="2000" dirty="0">
                <a:solidFill>
                  <a:srgbClr val="002060"/>
                </a:solidFill>
              </a:rPr>
              <a:t>каких целей другой стороны вы, быть может, препятствуете?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- С </a:t>
            </a:r>
            <a:r>
              <a:rPr lang="ru-RU" sz="2000" dirty="0">
                <a:solidFill>
                  <a:srgbClr val="002060"/>
                </a:solidFill>
              </a:rPr>
              <a:t>каким личностным барьером — установки, темперамент, характер, “нервозность” — вы столкнулись?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- Что </a:t>
            </a:r>
            <a:r>
              <a:rPr lang="ru-RU" sz="2000" dirty="0">
                <a:solidFill>
                  <a:srgbClr val="002060"/>
                </a:solidFill>
              </a:rPr>
              <a:t>важнее для дела — возможные последствия конфликта или сама проблема, из-за которой произошло столкновение?</a:t>
            </a:r>
          </a:p>
          <a:p>
            <a:endParaRPr lang="ru-RU" dirty="0"/>
          </a:p>
        </p:txBody>
      </p:sp>
      <p:pic>
        <p:nvPicPr>
          <p:cNvPr id="6" name="Содержимое 5" descr="0c2635de41547376538ded7814ef505b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476750" y="2636912"/>
            <a:ext cx="4667250" cy="3500438"/>
          </a:xfr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4032448" cy="1643782"/>
          </a:xfrm>
        </p:spPr>
        <p:txBody>
          <a:bodyPr>
            <a:noAutofit/>
          </a:bodyPr>
          <a:lstStyle/>
          <a:p>
            <a:r>
              <a:rPr lang="ru-RU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Первому сделать шаг к нормализации отношений</a:t>
            </a:r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51520" y="2132856"/>
            <a:ext cx="3672408" cy="4464496"/>
          </a:xfrm>
        </p:spPr>
        <p:txBody>
          <a:bodyPr>
            <a:normAutofit/>
          </a:bodyPr>
          <a:lstStyle/>
          <a:p>
            <a:r>
              <a:rPr lang="ru-RU" sz="2800" b="0" dirty="0" smtClean="0">
                <a:solidFill>
                  <a:srgbClr val="002060"/>
                </a:solidFill>
              </a:rPr>
              <a:t> </a:t>
            </a:r>
            <a:r>
              <a:rPr lang="ru-RU" sz="3200" b="0" dirty="0" smtClean="0">
                <a:solidFill>
                  <a:srgbClr val="002060"/>
                </a:solidFill>
              </a:rPr>
              <a:t>Открыто взять на себя долю вины и предложить спокойно отыскать приемлемое для обеих сторон решение.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27380_31737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04048" y="1412776"/>
            <a:ext cx="3532251" cy="4971764"/>
          </a:xfr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Прибегнуть к мнению третьего</a:t>
            </a:r>
            <a:r>
              <a:rPr lang="ru-RU" sz="28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51520" y="1435100"/>
            <a:ext cx="3960440" cy="4691063"/>
          </a:xfrm>
        </p:spPr>
        <p:txBody>
          <a:bodyPr>
            <a:noAutofit/>
          </a:bodyPr>
          <a:lstStyle/>
          <a:p>
            <a:r>
              <a:rPr lang="ru-RU" sz="3200" b="0" dirty="0" smtClean="0">
                <a:solidFill>
                  <a:srgbClr val="002060"/>
                </a:solidFill>
              </a:rPr>
              <a:t>незаинтересованного и авторитетного лица, которое должно рассмотреть деловую, не эмоциональную сторону конфликта.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8" name="Содержимое 7" descr="images (1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708920"/>
            <a:ext cx="3984498" cy="3232404"/>
          </a:xfr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3050"/>
            <a:ext cx="4176464" cy="116205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рекомендации по решению конфликтной ситуации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179512" y="1556792"/>
            <a:ext cx="3456384" cy="4569371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Признать существование конфликта, т.е. признать наличие противоположных целей, методов у оппонентов, определить самих этих участников.</a:t>
            </a:r>
          </a:p>
        </p:txBody>
      </p:sp>
      <p:pic>
        <p:nvPicPr>
          <p:cNvPr id="8" name="Содержимое 7" descr="4ed2d8cd77292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891213" y="273050"/>
            <a:ext cx="4479423" cy="5853113"/>
          </a:xfr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3744416" cy="116205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Определить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возможность переговоров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После </a:t>
            </a:r>
            <a:r>
              <a:rPr lang="ru-RU" sz="2000" dirty="0">
                <a:solidFill>
                  <a:srgbClr val="002060"/>
                </a:solidFill>
              </a:rPr>
              <a:t>признания наличия конфликта и невозможности его решить “с ходу” целесообразно договориться о возможности проведения переговоров и уточнить, каких именно переговоров: с посредником или без него и кто может быть посредником, равно устраивающим обе стороны.</a:t>
            </a:r>
            <a:endParaRPr lang="ru-RU" sz="2000" dirty="0"/>
          </a:p>
        </p:txBody>
      </p:sp>
      <p:pic>
        <p:nvPicPr>
          <p:cNvPr id="5" name="Содержимое 6" descr="1235324871_1411905457_9136c7cc0a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87800" y="1542256"/>
            <a:ext cx="4286250" cy="3314700"/>
          </a:xfrm>
        </p:spPr>
      </p:pic>
    </p:spTree>
    <p:extLst>
      <p:ext uri="{BB962C8B-B14F-4D97-AF65-F5344CB8AC3E}">
        <p14:creationId xmlns:p14="http://schemas.microsoft.com/office/powerpoint/2010/main" val="242232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Согласовать процедуру переговоров.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51520" y="1556792"/>
            <a:ext cx="3384376" cy="4569371"/>
          </a:xfrm>
        </p:spPr>
        <p:txBody>
          <a:bodyPr>
            <a:noAutofit/>
          </a:bodyPr>
          <a:lstStyle/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Определить</a:t>
            </a:r>
            <a:r>
              <a:rPr lang="ru-RU" sz="2800" dirty="0">
                <a:solidFill>
                  <a:srgbClr val="002060"/>
                </a:solidFill>
              </a:rPr>
              <a:t>, где, когда и как начнутся переговоры, т.е. оговорить сроки, место, процедуру ведения переговоров, время начала совместной деятельности.</a:t>
            </a:r>
          </a:p>
        </p:txBody>
      </p:sp>
      <p:pic>
        <p:nvPicPr>
          <p:cNvPr id="5" name="Содержимое 4" descr="konfliktnarabot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658088" y="2708920"/>
            <a:ext cx="5472000" cy="2736000"/>
          </a:xfr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Выявить круг вопросов, составляющих предмет конфликта</a:t>
            </a:r>
            <a:r>
              <a:rPr lang="ru-RU" sz="4000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3" name="Содержимое 4" descr="0MDAtMjN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276872"/>
            <a:ext cx="5112568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03257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Разработать варианты решений</a:t>
            </a:r>
            <a:r>
              <a:rPr lang="ru-RU" sz="4000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7" name="Содержимое 6" descr="si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556792"/>
            <a:ext cx="6696744" cy="4536503"/>
          </a:xfr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Принять согласованное решение</a:t>
            </a:r>
          </a:p>
        </p:txBody>
      </p:sp>
      <p:pic>
        <p:nvPicPr>
          <p:cNvPr id="4" name="Содержимое 3" descr="0d4193ab831b8e3fe198007506624c0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484784"/>
            <a:ext cx="6048672" cy="4896544"/>
          </a:xfr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Реализовать принятое решение на практике</a:t>
            </a:r>
          </a:p>
        </p:txBody>
      </p:sp>
      <p:pic>
        <p:nvPicPr>
          <p:cNvPr id="4" name="Содержимое 3" descr="000010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2187" y="2430462"/>
            <a:ext cx="4619625" cy="3048000"/>
          </a:xfr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Конфликт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800" dirty="0" smtClean="0">
                <a:solidFill>
                  <a:srgbClr val="002060"/>
                </a:solidFill>
              </a:rPr>
              <a:t>— это противоречие, воспринимаемое человеком как значимая для него психологическая проблема, требующая своего разрешения и вызывающая активность, направленную на его преодоление.</a:t>
            </a:r>
            <a:endParaRPr lang="ru-RU" sz="2800" dirty="0"/>
          </a:p>
        </p:txBody>
      </p:sp>
      <p:pic>
        <p:nvPicPr>
          <p:cNvPr id="6" name="Содержимое 5" descr="dihprm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2461355"/>
            <a:ext cx="5976664" cy="4392488"/>
          </a:xfr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внимание!!!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5661248"/>
            <a:ext cx="4032448" cy="864096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Подготовила педагог-психолог МБДОУ № 49 г. Невинномысска Аулова Т.П.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Содержимое 4" descr="tf_middleman-300x2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268760"/>
            <a:ext cx="6192688" cy="432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24426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>
                <a:solidFill>
                  <a:srgbClr val="002060"/>
                </a:solidFill>
              </a:rPr>
              <a:t>Причины: </a:t>
            </a:r>
            <a:r>
              <a:rPr lang="ru-RU" sz="2400" dirty="0">
                <a:solidFill>
                  <a:srgbClr val="002060"/>
                </a:solidFill>
              </a:rPr>
              <a:t>личная антипатия, несовпадение точек зрения по профессиональным вопросам, ревность к отношениям с родителями, детьми, ощущение собственной нереализованности.</a:t>
            </a:r>
            <a:br>
              <a:rPr lang="ru-RU" sz="2400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8" name="Содержимое 7" descr="410877_image_lar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844824"/>
            <a:ext cx="6768752" cy="4320480"/>
          </a:xfr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Старший </a:t>
            </a:r>
            <a:r>
              <a:rPr lang="ru-RU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 — </a:t>
            </a:r>
            <a:r>
              <a:rPr lang="ru-RU" sz="3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>
                <a:solidFill>
                  <a:srgbClr val="002060"/>
                </a:solidFill>
              </a:rPr>
              <a:t>Причины</a:t>
            </a:r>
            <a:r>
              <a:rPr lang="ru-RU" sz="2200" dirty="0">
                <a:solidFill>
                  <a:srgbClr val="002060"/>
                </a:solidFill>
              </a:rPr>
              <a:t>: недостаточная заинтересованность педагога в реализации образовательных программ и в их результатах, игнорирование воспитателем предложений старшего воспитателя, новых разработок. Отсутствие конструктивной модели взаимодействия старший воспитатель — </a:t>
            </a:r>
            <a:r>
              <a:rPr lang="ru-RU" sz="2200" dirty="0" err="1">
                <a:solidFill>
                  <a:srgbClr val="002060"/>
                </a:solidFill>
              </a:rPr>
              <a:t>воспитатель</a:t>
            </a:r>
            <a:r>
              <a:rPr lang="ru-RU" sz="2200" dirty="0">
                <a:solidFill>
                  <a:srgbClr val="002060"/>
                </a:solidFill>
              </a:rPr>
              <a:t>.</a:t>
            </a:r>
            <a:br>
              <a:rPr lang="ru-RU" sz="2200" dirty="0">
                <a:solidFill>
                  <a:srgbClr val="002060"/>
                </a:solidFill>
              </a:rPr>
            </a:br>
            <a:endParaRPr lang="ru-RU" sz="2200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konflikti-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2060848"/>
            <a:ext cx="6583680" cy="4370832"/>
          </a:xfr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Заведующий — старший воспитатель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>
                <a:solidFill>
                  <a:srgbClr val="002060"/>
                </a:solidFill>
              </a:rPr>
              <a:t>Разногласия по поводу внедрения различных программ, игнорирование педагогических принципов и взглядов друг друга.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" name="Содержимое 3" descr="1327928278_otnosheniya-vzroslih-detei-i-roditele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2060848"/>
            <a:ext cx="4536504" cy="4896544"/>
          </a:xfr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Администрация — воспитатель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>
                <a:solidFill>
                  <a:srgbClr val="002060"/>
                </a:solidFill>
              </a:rPr>
              <a:t>Завышенные требования и неадекватная оценка труда. Несоответствие деятельности воспитателя ожиданиям администрации, неудовлетворенность стилем руководства.</a:t>
            </a: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конфликт1-300x28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3250" y="2616200"/>
            <a:ext cx="2857500" cy="2676525"/>
          </a:xfr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/>
              <a:t> 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 </a:t>
            </a:r>
            <a:r>
              <a:rPr lang="ru-RU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родитель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2060"/>
                </a:solidFill>
              </a:rPr>
              <a:t>Разногласия по поводу психологических особенностей ребенка, неадекватного поведения ребенка в группе. Завышенные требования к ребенку, неадекватная оценка способностей ребенка, недостаточное внимание к ребенку.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Содержимое 3" descr="troe_v_odnoi_lodk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47912" y="2287587"/>
            <a:ext cx="4448175" cy="3333750"/>
          </a:xfr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Родитель — Администрация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2060"/>
                </a:solidFill>
              </a:rPr>
              <a:t>Недостаточная осведомленность родителя о деятельности ДОУ, специалистах и их деятельности. Недостаточная информированность администрации о семье.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4" name="Содержимое 3" descr="ssora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988840"/>
            <a:ext cx="7078857" cy="4708525"/>
          </a:xfrm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Тактика </a:t>
            </a:r>
            <a:r>
              <a:rPr lang="ru-RU" sz="5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поведения педагогов в ситуации служебного конфликта</a:t>
            </a:r>
            <a:r>
              <a:rPr lang="ru-RU" sz="5300" dirty="0"/>
              <a:t/>
            </a:r>
            <a:br>
              <a:rPr lang="ru-RU" sz="5300" dirty="0"/>
            </a:br>
            <a:r>
              <a:rPr lang="ru-RU" sz="5300" dirty="0">
                <a:solidFill>
                  <a:srgbClr val="002060"/>
                </a:solidFill>
              </a:rPr>
              <a:t>В случае служебного конфликта можно пользоваться следующими приемами его </a:t>
            </a:r>
            <a:r>
              <a:rPr lang="ru-RU" sz="5300" dirty="0" smtClean="0">
                <a:solidFill>
                  <a:srgbClr val="002060"/>
                </a:solidFill>
              </a:rPr>
              <a:t>разрешения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235</TotalTime>
  <Words>243</Words>
  <Application>Microsoft Office PowerPoint</Application>
  <PresentationFormat>Экран (4:3)</PresentationFormat>
  <Paragraphs>32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Апекс</vt:lpstr>
      <vt:lpstr>Профилактика конфликтов в педагогическом коллективе детского сада</vt:lpstr>
      <vt:lpstr> Конфликт — это противоречие, воспринимаемое человеком как значимая для него психологическая проблема, требующая своего разрешения и вызывающая активность, направленную на его преодоление.</vt:lpstr>
      <vt:lpstr> Воспитатель — воспитатель Причины: личная антипатия, несовпадение точек зрения по профессиональным вопросам, ревность к отношениям с родителями, детьми, ощущение собственной нереализованности. </vt:lpstr>
      <vt:lpstr>  Старший воспитатель — воспитатель Причины: недостаточная заинтересованность педагога в реализации образовательных программ и в их результатах, игнорирование воспитателем предложений старшего воспитателя, новых разработок. Отсутствие конструктивной модели взаимодействия старший воспитатель — воспитатель. </vt:lpstr>
      <vt:lpstr>  Заведующий — старший воспитатель Разногласия по поводу внедрения различных программ, игнорирование педагогических принципов и взглядов друг друга. </vt:lpstr>
      <vt:lpstr> Администрация — воспитатель Завышенные требования и неадекватная оценка труда. Несоответствие деятельности воспитателя ожиданиям администрации, неудовлетворенность стилем руководства. </vt:lpstr>
      <vt:lpstr>  Воспитатель — родитель Разногласия по поводу психологических особенностей ребенка, неадекватного поведения ребенка в группе. Завышенные требования к ребенку, неадекватная оценка способностей ребенка, недостаточное внимание к ребенку. </vt:lpstr>
      <vt:lpstr>  Родитель — Администрация Недостаточная осведомленность родителя о деятельности ДОУ, специалистах и их деятельности. Недостаточная информированность администрации о семье. </vt:lpstr>
      <vt:lpstr>        Тактика поведения педагогов в ситуации служебного конфликта В случае служебного конфликта можно пользоваться следующими приемами его разрешения </vt:lpstr>
      <vt:lpstr>       1. Уясните ситуацию, ответив себе на вопросы:</vt:lpstr>
      <vt:lpstr>2. Первому сделать шаг к нормализации отношений.</vt:lpstr>
      <vt:lpstr>3. Прибегнуть к мнению третьего, </vt:lpstr>
      <vt:lpstr>Общие рекомендации по решению конфликтной ситуации</vt:lpstr>
      <vt:lpstr>Определить возможность переговоров.</vt:lpstr>
      <vt:lpstr>Согласовать процедуру переговоров.</vt:lpstr>
      <vt:lpstr>Выявить круг вопросов, составляющих предмет конфликта.</vt:lpstr>
      <vt:lpstr>Разработать варианты решений.</vt:lpstr>
      <vt:lpstr>Принять согласованное решение</vt:lpstr>
      <vt:lpstr>Реализовать принятое решение на практике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конфликтов в педагогическом коллективе детского сада</dc:title>
  <dc:creator>мама</dc:creator>
  <cp:lastModifiedBy>Mouse</cp:lastModifiedBy>
  <cp:revision>36</cp:revision>
  <dcterms:created xsi:type="dcterms:W3CDTF">2013-03-13T15:35:21Z</dcterms:created>
  <dcterms:modified xsi:type="dcterms:W3CDTF">2015-02-10T13:34:38Z</dcterms:modified>
</cp:coreProperties>
</file>